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2" r:id="rId9"/>
    <p:sldId id="264" r:id="rId10"/>
    <p:sldId id="268" r:id="rId11"/>
    <p:sldId id="266" r:id="rId12"/>
    <p:sldId id="269" r:id="rId13"/>
    <p:sldId id="267" r:id="rId14"/>
    <p:sldId id="265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0E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9677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3154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9900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0095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156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0572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4965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7173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7424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189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0466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390EE-696B-47F1-B8AE-238512A95FD0}" type="datetimeFigureOut">
              <a:rPr lang="en-ZA" smtClean="0"/>
              <a:t>2019/05/25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17323-258F-42DF-A804-4155E2EBDC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2433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19" y="17798"/>
            <a:ext cx="9144000" cy="6876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312368"/>
          </a:xfrm>
        </p:spPr>
        <p:txBody>
          <a:bodyPr>
            <a:normAutofit/>
          </a:bodyPr>
          <a:lstStyle/>
          <a:p>
            <a:r>
              <a:rPr lang="en-ZA" sz="15300" b="1" dirty="0"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Woorde</a:t>
            </a:r>
            <a:endParaRPr lang="en-ZA" b="1" dirty="0">
              <a:effectLst>
                <a:glow rad="101600">
                  <a:schemeClr val="tx1">
                    <a:alpha val="6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A" sz="44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Vincent Oliphant</a:t>
            </a:r>
          </a:p>
        </p:txBody>
      </p:sp>
    </p:spTree>
    <p:extLst>
      <p:ext uri="{BB962C8B-B14F-4D97-AF65-F5344CB8AC3E}">
        <p14:creationId xmlns:p14="http://schemas.microsoft.com/office/powerpoint/2010/main" val="14209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40" y="1628800"/>
            <a:ext cx="7499176" cy="4525963"/>
          </a:xfrm>
        </p:spPr>
        <p:txBody>
          <a:bodyPr/>
          <a:lstStyle/>
          <a:p>
            <a:r>
              <a:rPr lang="en-ZA" dirty="0" err="1"/>
              <a:t>Jy</a:t>
            </a:r>
            <a:r>
              <a:rPr lang="en-ZA" dirty="0"/>
              <a:t> </a:t>
            </a:r>
            <a:r>
              <a:rPr lang="en-ZA" dirty="0" err="1"/>
              <a:t>kan</a:t>
            </a:r>
            <a:r>
              <a:rPr lang="en-ZA" dirty="0"/>
              <a:t> </a:t>
            </a:r>
            <a:r>
              <a:rPr lang="en-ZA" dirty="0" err="1"/>
              <a:t>nie</a:t>
            </a:r>
            <a:r>
              <a:rPr lang="en-ZA" dirty="0"/>
              <a:t> </a:t>
            </a:r>
            <a:r>
              <a:rPr lang="en-ZA" dirty="0" err="1"/>
              <a:t>onder</a:t>
            </a:r>
            <a:r>
              <a:rPr lang="en-ZA" dirty="0"/>
              <a:t> </a:t>
            </a:r>
            <a:r>
              <a:rPr lang="en-ZA" dirty="0" err="1"/>
              <a:t>sy</a:t>
            </a:r>
            <a:r>
              <a:rPr lang="en-ZA" dirty="0"/>
              <a:t> </a:t>
            </a:r>
            <a:r>
              <a:rPr lang="en-ZA" dirty="0" err="1"/>
              <a:t>woorde</a:t>
            </a:r>
            <a:r>
              <a:rPr lang="en-ZA" dirty="0"/>
              <a:t> </a:t>
            </a:r>
            <a:r>
              <a:rPr lang="en-ZA" dirty="0" err="1"/>
              <a:t>wegkruip</a:t>
            </a:r>
            <a:r>
              <a:rPr lang="en-ZA" dirty="0"/>
              <a:t> </a:t>
            </a:r>
            <a:r>
              <a:rPr lang="en-ZA" dirty="0" err="1"/>
              <a:t>nie</a:t>
            </a:r>
            <a:r>
              <a:rPr lang="en-ZA" dirty="0"/>
              <a:t>.</a:t>
            </a:r>
          </a:p>
          <a:p>
            <a:r>
              <a:rPr lang="en-ZA" dirty="0" err="1"/>
              <a:t>Hy</a:t>
            </a:r>
            <a:r>
              <a:rPr lang="en-ZA" dirty="0"/>
              <a:t> </a:t>
            </a:r>
            <a:r>
              <a:rPr lang="en-ZA" dirty="0" err="1"/>
              <a:t>sien</a:t>
            </a:r>
            <a:r>
              <a:rPr lang="en-ZA" dirty="0"/>
              <a:t> </a:t>
            </a:r>
            <a:r>
              <a:rPr lang="en-ZA" dirty="0" err="1"/>
              <a:t>nie</a:t>
            </a:r>
            <a:r>
              <a:rPr lang="en-ZA" dirty="0"/>
              <a:t> </a:t>
            </a:r>
            <a:r>
              <a:rPr lang="en-ZA" dirty="0" err="1"/>
              <a:t>sy</a:t>
            </a:r>
            <a:r>
              <a:rPr lang="en-ZA" dirty="0"/>
              <a:t> </a:t>
            </a:r>
            <a:r>
              <a:rPr lang="en-ZA" dirty="0" err="1"/>
              <a:t>woorde</a:t>
            </a:r>
            <a:r>
              <a:rPr lang="en-ZA" dirty="0"/>
              <a:t> as ‘n </a:t>
            </a:r>
            <a:r>
              <a:rPr lang="en-ZA" dirty="0" err="1"/>
              <a:t>dak</a:t>
            </a:r>
            <a:r>
              <a:rPr lang="en-ZA" dirty="0"/>
              <a:t> </a:t>
            </a:r>
            <a:r>
              <a:rPr lang="en-ZA" dirty="0" err="1"/>
              <a:t>waaronder</a:t>
            </a:r>
            <a:r>
              <a:rPr lang="en-ZA" dirty="0"/>
              <a:t> </a:t>
            </a:r>
            <a:r>
              <a:rPr lang="en-ZA" dirty="0" err="1"/>
              <a:t>weggekruip</a:t>
            </a:r>
            <a:r>
              <a:rPr lang="en-ZA" dirty="0"/>
              <a:t> </a:t>
            </a:r>
            <a:r>
              <a:rPr lang="en-ZA" dirty="0" err="1"/>
              <a:t>kan</a:t>
            </a:r>
            <a:r>
              <a:rPr lang="en-ZA" dirty="0"/>
              <a:t> word </a:t>
            </a:r>
            <a:r>
              <a:rPr lang="en-ZA" dirty="0" err="1"/>
              <a:t>nie</a:t>
            </a:r>
            <a:r>
              <a:rPr lang="en-ZA" dirty="0"/>
              <a:t>.  </a:t>
            </a:r>
          </a:p>
          <a:p>
            <a:r>
              <a:rPr lang="en-ZA" dirty="0"/>
              <a:t>Die “</a:t>
            </a:r>
            <a:r>
              <a:rPr lang="en-ZA" dirty="0" err="1"/>
              <a:t>dak”is</a:t>
            </a:r>
            <a:r>
              <a:rPr lang="en-ZA" dirty="0"/>
              <a:t> </a:t>
            </a:r>
            <a:r>
              <a:rPr lang="en-ZA" dirty="0" err="1"/>
              <a:t>metafoor</a:t>
            </a:r>
            <a:r>
              <a:rPr lang="en-ZA" dirty="0"/>
              <a:t> </a:t>
            </a:r>
            <a:r>
              <a:rPr lang="en-ZA" dirty="0" err="1"/>
              <a:t>vir</a:t>
            </a:r>
            <a:r>
              <a:rPr lang="en-ZA" dirty="0"/>
              <a:t> “</a:t>
            </a:r>
            <a:r>
              <a:rPr lang="en-ZA" dirty="0" err="1"/>
              <a:t>woorde</a:t>
            </a:r>
            <a:r>
              <a:rPr lang="en-ZA" dirty="0"/>
              <a:t>”.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922328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14350" indent="-514350"/>
            <a:r>
              <a:rPr lang="en-ZA" sz="4000" b="1" dirty="0" err="1"/>
              <a:t>Metafoor</a:t>
            </a:r>
            <a:br>
              <a:rPr lang="en-ZA" sz="4000" b="1" dirty="0"/>
            </a:br>
            <a:r>
              <a:rPr lang="en-ZA" sz="4000" b="1" dirty="0"/>
              <a:t>“</a:t>
            </a:r>
            <a:r>
              <a:rPr lang="en-ZA" sz="2800" b="1" dirty="0"/>
              <a:t>my </a:t>
            </a:r>
            <a:r>
              <a:rPr lang="en-ZA" sz="2800" b="1" dirty="0" err="1"/>
              <a:t>woorde</a:t>
            </a:r>
            <a:r>
              <a:rPr lang="en-ZA" sz="2800" b="1" dirty="0"/>
              <a:t> is </a:t>
            </a:r>
            <a:r>
              <a:rPr lang="en-ZA" sz="2800" b="1" dirty="0" err="1"/>
              <a:t>nie</a:t>
            </a:r>
            <a:r>
              <a:rPr lang="en-ZA" sz="2800" b="1" dirty="0"/>
              <a:t> ‘n </a:t>
            </a:r>
            <a:r>
              <a:rPr lang="en-ZA" sz="2800" b="1" dirty="0" err="1"/>
              <a:t>dak</a:t>
            </a:r>
            <a:r>
              <a:rPr lang="en-ZA" sz="2800" b="1" dirty="0"/>
              <a:t>/ </a:t>
            </a:r>
            <a:r>
              <a:rPr lang="en-ZA" sz="2800" b="1" dirty="0" err="1"/>
              <a:t>om</a:t>
            </a:r>
            <a:r>
              <a:rPr lang="en-ZA" sz="2800" b="1" dirty="0"/>
              <a:t> </a:t>
            </a:r>
            <a:r>
              <a:rPr lang="en-ZA" sz="2800" b="1" dirty="0" err="1"/>
              <a:t>onder</a:t>
            </a:r>
            <a:r>
              <a:rPr lang="en-ZA" sz="2800" b="1" dirty="0"/>
              <a:t> </a:t>
            </a:r>
            <a:r>
              <a:rPr lang="en-ZA" sz="2800" b="1" dirty="0" err="1"/>
              <a:t>te</a:t>
            </a:r>
            <a:r>
              <a:rPr lang="en-ZA" sz="2800" b="1" dirty="0"/>
              <a:t> </a:t>
            </a:r>
            <a:r>
              <a:rPr lang="en-ZA" sz="2800" b="1" dirty="0" err="1"/>
              <a:t>skuil</a:t>
            </a:r>
            <a:r>
              <a:rPr lang="en-ZA" sz="2800" b="1" dirty="0"/>
              <a:t> </a:t>
            </a:r>
            <a:r>
              <a:rPr lang="en-ZA" sz="2800" b="1" dirty="0" err="1"/>
              <a:t>nie</a:t>
            </a:r>
            <a:r>
              <a:rPr lang="en-ZA" sz="2800" b="1" dirty="0"/>
              <a:t>”</a:t>
            </a:r>
            <a:endParaRPr lang="en-ZA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149080"/>
            <a:ext cx="3384376" cy="2534488"/>
          </a:xfrm>
          <a:prstGeom prst="rect">
            <a:avLst/>
          </a:prstGeom>
          <a:noFill/>
          <a:ln w="76200">
            <a:solidFill>
              <a:srgbClr val="FFC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971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70672" cy="1143000"/>
          </a:xfrm>
        </p:spPr>
        <p:txBody>
          <a:bodyPr anchor="t">
            <a:noAutofit/>
          </a:bodyPr>
          <a:lstStyle/>
          <a:p>
            <a:pPr algn="r"/>
            <a:r>
              <a:rPr lang="en-ZA" sz="4000" dirty="0" err="1"/>
              <a:t>Strofe</a:t>
            </a:r>
            <a:r>
              <a:rPr lang="en-ZA" sz="4000" dirty="0"/>
              <a:t> 3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512" y="116632"/>
            <a:ext cx="5328592" cy="83099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woorde</a:t>
            </a:r>
            <a:r>
              <a:rPr lang="en-ZA" sz="2400" dirty="0"/>
              <a:t> </a:t>
            </a:r>
            <a:r>
              <a:rPr lang="en-ZA" sz="2400" dirty="0" err="1"/>
              <a:t>kan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keer</a:t>
            </a:r>
            <a:r>
              <a:rPr lang="en-ZA" sz="2400" dirty="0"/>
              <a:t>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ons</a:t>
            </a:r>
            <a:r>
              <a:rPr lang="en-ZA" sz="2400" dirty="0"/>
              <a:t> in die </a:t>
            </a:r>
            <a:r>
              <a:rPr lang="en-ZA" sz="2400" dirty="0" err="1"/>
              <a:t>moeilikheid</a:t>
            </a:r>
            <a:r>
              <a:rPr lang="en-ZA" sz="2400" dirty="0"/>
              <a:t> </a:t>
            </a:r>
            <a:r>
              <a:rPr lang="en-ZA" sz="2400" dirty="0" err="1"/>
              <a:t>beland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,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woorde</a:t>
            </a:r>
            <a:r>
              <a:rPr lang="en-ZA" sz="2400" dirty="0"/>
              <a:t> is </a:t>
            </a:r>
            <a:r>
              <a:rPr lang="en-ZA" sz="2400" dirty="0" err="1"/>
              <a:t>kaal</a:t>
            </a:r>
            <a:r>
              <a:rPr lang="en-ZA" sz="2400" dirty="0"/>
              <a:t>.</a:t>
            </a:r>
          </a:p>
        </p:txBody>
      </p:sp>
      <p:sp>
        <p:nvSpPr>
          <p:cNvPr id="4" name="Cloud 3"/>
          <p:cNvSpPr/>
          <p:nvPr/>
        </p:nvSpPr>
        <p:spPr>
          <a:xfrm>
            <a:off x="827584" y="3471521"/>
            <a:ext cx="4032448" cy="792088"/>
          </a:xfrm>
          <a:prstGeom prst="cloud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TextBox 5"/>
          <p:cNvSpPr txBox="1"/>
          <p:nvPr/>
        </p:nvSpPr>
        <p:spPr>
          <a:xfrm>
            <a:off x="1295636" y="4165122"/>
            <a:ext cx="309634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3200" b="1" dirty="0" err="1"/>
              <a:t>Figuurlike</a:t>
            </a:r>
            <a:r>
              <a:rPr lang="en-ZA" sz="3200" b="1" dirty="0"/>
              <a:t> </a:t>
            </a:r>
            <a:r>
              <a:rPr lang="en-ZA" sz="3200" b="1" dirty="0" err="1"/>
              <a:t>beeld</a:t>
            </a:r>
            <a:endParaRPr lang="en-ZA" sz="3200" b="1" dirty="0"/>
          </a:p>
        </p:txBody>
      </p:sp>
      <p:sp>
        <p:nvSpPr>
          <p:cNvPr id="8" name="Cloud 7"/>
          <p:cNvSpPr/>
          <p:nvPr/>
        </p:nvSpPr>
        <p:spPr>
          <a:xfrm>
            <a:off x="3203848" y="3429000"/>
            <a:ext cx="1044973" cy="765609"/>
          </a:xfrm>
          <a:prstGeom prst="cloud">
            <a:avLst/>
          </a:prstGeom>
          <a:solidFill>
            <a:srgbClr val="FF66C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924944"/>
            <a:ext cx="257175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29" y="3461285"/>
            <a:ext cx="18097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94596"/>
            <a:ext cx="235267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70584"/>
            <a:ext cx="7067128" cy="211683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</a:t>
            </a:r>
            <a:r>
              <a:rPr lang="en-ZA" b="1" dirty="0" err="1"/>
              <a:t>kan</a:t>
            </a:r>
            <a:r>
              <a:rPr lang="en-ZA" b="1" dirty="0"/>
              <a:t> </a:t>
            </a:r>
            <a:r>
              <a:rPr lang="en-ZA" b="1" dirty="0" err="1"/>
              <a:t>nie</a:t>
            </a:r>
            <a:r>
              <a:rPr lang="en-ZA" b="1" dirty="0"/>
              <a:t> </a:t>
            </a:r>
            <a:r>
              <a:rPr lang="en-ZA" b="1" dirty="0" err="1"/>
              <a:t>keer</a:t>
            </a:r>
            <a:endParaRPr lang="en-ZA" b="1" dirty="0"/>
          </a:p>
          <a:p>
            <a:pPr marL="514350" indent="-514350">
              <a:buFont typeface="+mj-lt"/>
              <a:buAutoNum type="arabicPeriod" startAt="7"/>
            </a:pPr>
            <a:r>
              <a:rPr lang="en-ZA" b="1" dirty="0" err="1"/>
              <a:t>dat</a:t>
            </a:r>
            <a:r>
              <a:rPr lang="en-ZA" b="1" dirty="0"/>
              <a:t> </a:t>
            </a:r>
            <a:r>
              <a:rPr lang="en-ZA" b="1" dirty="0" err="1"/>
              <a:t>ons</a:t>
            </a:r>
            <a:r>
              <a:rPr lang="en-ZA" b="1" dirty="0"/>
              <a:t> die </a:t>
            </a:r>
            <a:r>
              <a:rPr lang="en-ZA" b="1" dirty="0" err="1"/>
              <a:t>kromme</a:t>
            </a:r>
            <a:r>
              <a:rPr lang="en-ZA" b="1" dirty="0"/>
              <a:t> note </a:t>
            </a:r>
            <a:r>
              <a:rPr lang="en-ZA" b="1" dirty="0" err="1"/>
              <a:t>haal</a:t>
            </a:r>
            <a:r>
              <a:rPr lang="en-ZA" b="1" dirty="0"/>
              <a:t> </a:t>
            </a:r>
            <a:r>
              <a:rPr lang="en-ZA" b="1" dirty="0" err="1"/>
              <a:t>nie</a:t>
            </a:r>
            <a:endParaRPr lang="en-ZA" b="1" dirty="0"/>
          </a:p>
          <a:p>
            <a:pPr marL="514350" indent="-514350">
              <a:buFont typeface="+mj-lt"/>
              <a:buAutoNum type="arabicPeriod" startAt="7"/>
            </a:pPr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is </a:t>
            </a:r>
            <a:r>
              <a:rPr lang="en-ZA" b="1" dirty="0" err="1"/>
              <a:t>kaal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98658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40" y="1628800"/>
            <a:ext cx="7499176" cy="4525963"/>
          </a:xfrm>
        </p:spPr>
        <p:txBody>
          <a:bodyPr/>
          <a:lstStyle/>
          <a:p>
            <a:r>
              <a:rPr lang="en-ZA" dirty="0"/>
              <a:t>My words are naked.  No </a:t>
            </a:r>
            <a:r>
              <a:rPr lang="en-ZA" dirty="0" err="1"/>
              <a:t>pretense</a:t>
            </a:r>
            <a:r>
              <a:rPr lang="en-ZA" dirty="0"/>
              <a:t>.  I hide nothing within my words.</a:t>
            </a:r>
          </a:p>
          <a:p>
            <a:r>
              <a:rPr lang="en-ZA" dirty="0"/>
              <a:t>It portrays his way of writing poetry.</a:t>
            </a:r>
          </a:p>
          <a:p>
            <a:r>
              <a:rPr lang="en-ZA" dirty="0"/>
              <a:t>His poems have  no </a:t>
            </a:r>
            <a:r>
              <a:rPr lang="en-ZA" dirty="0" err="1"/>
              <a:t>unneccesary</a:t>
            </a:r>
            <a:r>
              <a:rPr lang="en-ZA" dirty="0"/>
              <a:t> describing words.  </a:t>
            </a:r>
          </a:p>
          <a:p>
            <a:r>
              <a:rPr lang="en-ZA" dirty="0"/>
              <a:t>What you see is what you get, no underlying meaning.</a:t>
            </a:r>
          </a:p>
          <a:p>
            <a:r>
              <a:rPr lang="en-ZA" dirty="0"/>
              <a:t>Straight forward.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922328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14350" indent="-514350"/>
            <a:r>
              <a:rPr lang="en-ZA" sz="4000" b="1" dirty="0" err="1"/>
              <a:t>Figuurlike</a:t>
            </a:r>
            <a:r>
              <a:rPr lang="en-ZA" sz="4000" b="1" dirty="0"/>
              <a:t> </a:t>
            </a:r>
            <a:r>
              <a:rPr lang="en-ZA" sz="4000" b="1" dirty="0" err="1"/>
              <a:t>beeld</a:t>
            </a:r>
            <a:br>
              <a:rPr lang="en-ZA" sz="4000" b="1" dirty="0"/>
            </a:br>
            <a:r>
              <a:rPr lang="en-ZA" sz="4000" b="1" dirty="0"/>
              <a:t>“my </a:t>
            </a:r>
            <a:r>
              <a:rPr lang="en-ZA" sz="4000" b="1" dirty="0" err="1"/>
              <a:t>woorde</a:t>
            </a:r>
            <a:r>
              <a:rPr lang="en-ZA" sz="4000" b="1" dirty="0"/>
              <a:t> is </a:t>
            </a:r>
            <a:r>
              <a:rPr lang="en-ZA" sz="4000" b="1" dirty="0" err="1"/>
              <a:t>kaal</a:t>
            </a:r>
            <a:r>
              <a:rPr lang="en-ZA" sz="4000" b="1" dirty="0"/>
              <a:t>”</a:t>
            </a:r>
            <a:endParaRPr lang="en-ZA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384" y="3284984"/>
            <a:ext cx="2792159" cy="35656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040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170672" cy="1143000"/>
          </a:xfrm>
          <a:solidFill>
            <a:srgbClr val="FF66CC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ZA" sz="5400" dirty="0"/>
              <a:t>“sing”  “</a:t>
            </a:r>
            <a:r>
              <a:rPr lang="en-ZA" sz="5400" dirty="0" err="1"/>
              <a:t>swak</a:t>
            </a:r>
            <a:r>
              <a:rPr lang="en-ZA" sz="5400" dirty="0"/>
              <a:t>”  “</a:t>
            </a:r>
            <a:r>
              <a:rPr lang="en-ZA" sz="5400" dirty="0" err="1"/>
              <a:t>kaal</a:t>
            </a:r>
            <a:r>
              <a:rPr lang="en-ZA" sz="5400" dirty="0"/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7170672" cy="5040560"/>
          </a:xfrm>
        </p:spPr>
        <p:txBody>
          <a:bodyPr>
            <a:normAutofit lnSpcReduction="10000"/>
          </a:bodyPr>
          <a:lstStyle/>
          <a:p>
            <a:r>
              <a:rPr lang="en-ZA" dirty="0"/>
              <a:t>Short, one syllable, insignificant words.</a:t>
            </a:r>
          </a:p>
          <a:p>
            <a:r>
              <a:rPr lang="en-ZA" dirty="0"/>
              <a:t>Each stanza ends with these verbs:</a:t>
            </a:r>
          </a:p>
          <a:p>
            <a:pPr lvl="1"/>
            <a:r>
              <a:rPr lang="en-ZA" dirty="0" err="1"/>
              <a:t>Strofe</a:t>
            </a:r>
            <a:r>
              <a:rPr lang="en-ZA" dirty="0"/>
              <a:t> 1 </a:t>
            </a:r>
            <a:r>
              <a:rPr lang="en-ZA" dirty="0">
                <a:sym typeface="Wingdings" pitchFamily="2" charset="2"/>
              </a:rPr>
              <a:t>  “sing”</a:t>
            </a:r>
          </a:p>
          <a:p>
            <a:pPr lvl="1"/>
            <a:r>
              <a:rPr lang="en-ZA" dirty="0" err="1">
                <a:sym typeface="Wingdings" pitchFamily="2" charset="2"/>
              </a:rPr>
              <a:t>Strofe</a:t>
            </a:r>
            <a:r>
              <a:rPr lang="en-ZA" dirty="0">
                <a:sym typeface="Wingdings" pitchFamily="2" charset="2"/>
              </a:rPr>
              <a:t> 2   “</a:t>
            </a:r>
            <a:r>
              <a:rPr lang="en-ZA" dirty="0" err="1">
                <a:sym typeface="Wingdings" pitchFamily="2" charset="2"/>
              </a:rPr>
              <a:t>swak</a:t>
            </a:r>
            <a:r>
              <a:rPr lang="en-ZA" dirty="0">
                <a:sym typeface="Wingdings" pitchFamily="2" charset="2"/>
              </a:rPr>
              <a:t>”</a:t>
            </a:r>
          </a:p>
          <a:p>
            <a:pPr lvl="1"/>
            <a:r>
              <a:rPr lang="en-ZA" dirty="0" err="1">
                <a:sym typeface="Wingdings" pitchFamily="2" charset="2"/>
              </a:rPr>
              <a:t>Strofe</a:t>
            </a:r>
            <a:r>
              <a:rPr lang="en-ZA" dirty="0">
                <a:sym typeface="Wingdings" pitchFamily="2" charset="2"/>
              </a:rPr>
              <a:t> 3   “</a:t>
            </a:r>
            <a:r>
              <a:rPr lang="en-ZA" dirty="0" err="1">
                <a:sym typeface="Wingdings" pitchFamily="2" charset="2"/>
              </a:rPr>
              <a:t>kaal</a:t>
            </a:r>
            <a:r>
              <a:rPr lang="en-ZA" dirty="0">
                <a:sym typeface="Wingdings" pitchFamily="2" charset="2"/>
              </a:rPr>
              <a:t>”</a:t>
            </a:r>
          </a:p>
          <a:p>
            <a:r>
              <a:rPr lang="en-ZA" dirty="0"/>
              <a:t>His words can only sing, it can’t go over into action, it can’t do anything because it’s weak and nude.</a:t>
            </a:r>
          </a:p>
          <a:p>
            <a:r>
              <a:rPr lang="en-ZA" dirty="0" err="1"/>
              <a:t>Woorde</a:t>
            </a:r>
            <a:r>
              <a:rPr lang="en-ZA" dirty="0"/>
              <a:t> is in </a:t>
            </a:r>
            <a:r>
              <a:rPr lang="en-ZA" dirty="0" err="1"/>
              <a:t>sekere</a:t>
            </a:r>
            <a:r>
              <a:rPr lang="en-ZA" dirty="0"/>
              <a:t> </a:t>
            </a:r>
            <a:r>
              <a:rPr lang="en-ZA" dirty="0" err="1"/>
              <a:t>gevalle</a:t>
            </a:r>
            <a:r>
              <a:rPr lang="en-ZA" dirty="0"/>
              <a:t> </a:t>
            </a:r>
            <a:r>
              <a:rPr lang="en-ZA" dirty="0" err="1"/>
              <a:t>nutteloos</a:t>
            </a:r>
            <a:r>
              <a:rPr lang="en-ZA" dirty="0"/>
              <a:t> </a:t>
            </a:r>
            <a:r>
              <a:rPr lang="en-ZA" dirty="0" err="1"/>
              <a:t>om</a:t>
            </a:r>
            <a:r>
              <a:rPr lang="en-ZA" dirty="0"/>
              <a:t> </a:t>
            </a:r>
            <a:r>
              <a:rPr lang="en-ZA" dirty="0" err="1"/>
              <a:t>iets</a:t>
            </a:r>
            <a:r>
              <a:rPr lang="en-ZA" dirty="0"/>
              <a:t> </a:t>
            </a:r>
            <a:r>
              <a:rPr lang="en-ZA" dirty="0" err="1"/>
              <a:t>te</a:t>
            </a:r>
            <a:r>
              <a:rPr lang="en-ZA" dirty="0"/>
              <a:t> </a:t>
            </a:r>
            <a:r>
              <a:rPr lang="en-ZA" dirty="0" err="1"/>
              <a:t>sê</a:t>
            </a:r>
            <a:r>
              <a:rPr lang="en-ZA" dirty="0"/>
              <a:t> of </a:t>
            </a:r>
            <a:r>
              <a:rPr lang="en-ZA" dirty="0" err="1"/>
              <a:t>reg</a:t>
            </a:r>
            <a:r>
              <a:rPr lang="en-ZA" dirty="0"/>
              <a:t> </a:t>
            </a:r>
            <a:r>
              <a:rPr lang="en-ZA" dirty="0" err="1"/>
              <a:t>te</a:t>
            </a:r>
            <a:r>
              <a:rPr lang="en-ZA" dirty="0"/>
              <a:t> </a:t>
            </a:r>
            <a:r>
              <a:rPr lang="en-ZA" dirty="0" err="1"/>
              <a:t>kry</a:t>
            </a:r>
            <a:r>
              <a:rPr lang="en-ZA" dirty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5617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70672" cy="1143000"/>
          </a:xfrm>
        </p:spPr>
        <p:txBody>
          <a:bodyPr anchor="t">
            <a:noAutofit/>
          </a:bodyPr>
          <a:lstStyle/>
          <a:p>
            <a:pPr algn="r"/>
            <a:r>
              <a:rPr lang="en-ZA" sz="4000" dirty="0" err="1"/>
              <a:t>Strofe</a:t>
            </a:r>
            <a:r>
              <a:rPr lang="en-ZA" sz="4000" dirty="0"/>
              <a:t> 4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loud 3"/>
          <p:cNvSpPr/>
          <p:nvPr/>
        </p:nvSpPr>
        <p:spPr>
          <a:xfrm>
            <a:off x="827584" y="2060848"/>
            <a:ext cx="1080120" cy="64807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Rounded Rectangle 4"/>
          <p:cNvSpPr/>
          <p:nvPr/>
        </p:nvSpPr>
        <p:spPr>
          <a:xfrm>
            <a:off x="2411760" y="2124931"/>
            <a:ext cx="5040560" cy="51990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2800" dirty="0" err="1"/>
              <a:t>Beklemtoon</a:t>
            </a:r>
            <a:r>
              <a:rPr lang="en-ZA" sz="2800" dirty="0"/>
              <a:t> </a:t>
            </a:r>
            <a:r>
              <a:rPr lang="en-ZA" sz="2800" dirty="0" err="1"/>
              <a:t>deur</a:t>
            </a:r>
            <a:r>
              <a:rPr lang="en-ZA" sz="2800" dirty="0"/>
              <a:t> </a:t>
            </a:r>
            <a:r>
              <a:rPr lang="en-ZA" sz="2800" dirty="0" err="1"/>
              <a:t>alleenplasing</a:t>
            </a:r>
            <a:r>
              <a:rPr lang="en-ZA" sz="2800" dirty="0"/>
              <a:t>.</a:t>
            </a:r>
          </a:p>
        </p:txBody>
      </p:sp>
      <p:cxnSp>
        <p:nvCxnSpPr>
          <p:cNvPr id="7" name="Straight Arrow Connector 6"/>
          <p:cNvCxnSpPr>
            <a:stCxn id="4" idx="0"/>
            <a:endCxn id="5" idx="1"/>
          </p:cNvCxnSpPr>
          <p:nvPr/>
        </p:nvCxnSpPr>
        <p:spPr>
          <a:xfrm>
            <a:off x="1906804" y="2384884"/>
            <a:ext cx="5049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4139952" y="2644836"/>
            <a:ext cx="648072" cy="5681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Rounded Rectangle 9"/>
          <p:cNvSpPr/>
          <p:nvPr/>
        </p:nvSpPr>
        <p:spPr>
          <a:xfrm>
            <a:off x="1476510" y="3663087"/>
            <a:ext cx="935250" cy="5681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ounded Rectangle 10"/>
          <p:cNvSpPr/>
          <p:nvPr/>
        </p:nvSpPr>
        <p:spPr>
          <a:xfrm>
            <a:off x="1476510" y="3081306"/>
            <a:ext cx="682771" cy="5681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Rounded Rectangle 8"/>
          <p:cNvSpPr/>
          <p:nvPr/>
        </p:nvSpPr>
        <p:spPr>
          <a:xfrm>
            <a:off x="5368492" y="3212976"/>
            <a:ext cx="3528392" cy="15121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b="1" dirty="0" err="1"/>
              <a:t>Wat</a:t>
            </a:r>
            <a:r>
              <a:rPr lang="en-ZA" sz="2000" b="1" dirty="0"/>
              <a:t> </a:t>
            </a:r>
            <a:r>
              <a:rPr lang="en-ZA" sz="2000" b="1" dirty="0" err="1"/>
              <a:t>sy</a:t>
            </a:r>
            <a:r>
              <a:rPr lang="en-ZA" sz="2000" b="1" dirty="0"/>
              <a:t> </a:t>
            </a:r>
            <a:r>
              <a:rPr lang="en-ZA" sz="2000" b="1" dirty="0" err="1"/>
              <a:t>woorde</a:t>
            </a:r>
            <a:r>
              <a:rPr lang="en-ZA" sz="2000" b="1" dirty="0"/>
              <a:t> </a:t>
            </a:r>
            <a:r>
              <a:rPr lang="en-ZA" sz="2000" b="1" dirty="0" err="1"/>
              <a:t>kan</a:t>
            </a:r>
            <a:r>
              <a:rPr lang="en-ZA" sz="2000" b="1" dirty="0"/>
              <a:t> </a:t>
            </a:r>
            <a:r>
              <a:rPr lang="en-ZA" sz="2000" b="1" dirty="0" err="1"/>
              <a:t>doen</a:t>
            </a:r>
            <a:r>
              <a:rPr lang="en-ZA" sz="2000" dirty="0"/>
              <a:t>.  </a:t>
            </a:r>
          </a:p>
          <a:p>
            <a:pPr algn="ctr"/>
            <a:r>
              <a:rPr lang="en-ZA" sz="2000" dirty="0"/>
              <a:t>Dis </a:t>
            </a:r>
            <a:r>
              <a:rPr lang="en-ZA" sz="2000" dirty="0" err="1"/>
              <a:t>woorde</a:t>
            </a:r>
            <a:r>
              <a:rPr lang="en-ZA" sz="2000" dirty="0"/>
              <a:t> </a:t>
            </a:r>
            <a:r>
              <a:rPr lang="en-ZA" sz="2000" dirty="0" err="1"/>
              <a:t>waarmee</a:t>
            </a:r>
            <a:r>
              <a:rPr lang="en-ZA" sz="2000" dirty="0"/>
              <a:t> </a:t>
            </a:r>
            <a:r>
              <a:rPr lang="en-ZA" sz="2000" dirty="0" err="1"/>
              <a:t>hy</a:t>
            </a:r>
            <a:r>
              <a:rPr lang="en-ZA" sz="2000" dirty="0"/>
              <a:t> </a:t>
            </a:r>
            <a:r>
              <a:rPr lang="en-ZA" sz="2000" dirty="0" err="1"/>
              <a:t>mense</a:t>
            </a:r>
            <a:r>
              <a:rPr lang="en-ZA" sz="2000" dirty="0"/>
              <a:t> op </a:t>
            </a:r>
            <a:r>
              <a:rPr lang="en-ZA" sz="2000" dirty="0" err="1"/>
              <a:t>rustige</a:t>
            </a:r>
            <a:r>
              <a:rPr lang="en-ZA" sz="2000" dirty="0"/>
              <a:t>/</a:t>
            </a:r>
            <a:r>
              <a:rPr lang="en-ZA" sz="2000" dirty="0" err="1"/>
              <a:t>kalm</a:t>
            </a:r>
            <a:r>
              <a:rPr lang="en-ZA" sz="2000" dirty="0"/>
              <a:t> </a:t>
            </a:r>
            <a:r>
              <a:rPr lang="en-ZA" sz="2000" dirty="0" err="1"/>
              <a:t>manier</a:t>
            </a:r>
            <a:r>
              <a:rPr lang="en-ZA" sz="2000" dirty="0"/>
              <a:t> </a:t>
            </a:r>
            <a:r>
              <a:rPr lang="en-ZA" sz="2000" dirty="0" err="1"/>
              <a:t>wil</a:t>
            </a:r>
            <a:r>
              <a:rPr lang="en-ZA" sz="2000" dirty="0"/>
              <a:t> </a:t>
            </a:r>
            <a:r>
              <a:rPr lang="en-ZA" sz="2000" dirty="0" err="1"/>
              <a:t>oortuig</a:t>
            </a:r>
            <a:r>
              <a:rPr lang="en-ZA" sz="2000" dirty="0"/>
              <a:t> van </a:t>
            </a:r>
            <a:r>
              <a:rPr lang="en-ZA" sz="2000" dirty="0" err="1"/>
              <a:t>sy</a:t>
            </a:r>
            <a:r>
              <a:rPr lang="en-ZA" sz="2000" dirty="0"/>
              <a:t> </a:t>
            </a:r>
            <a:r>
              <a:rPr lang="en-ZA" sz="2000" dirty="0" err="1"/>
              <a:t>standpunt</a:t>
            </a:r>
            <a:r>
              <a:rPr lang="en-ZA" sz="2000" dirty="0"/>
              <a:t>.</a:t>
            </a:r>
          </a:p>
        </p:txBody>
      </p:sp>
      <p:cxnSp>
        <p:nvCxnSpPr>
          <p:cNvPr id="13" name="Straight Arrow Connector 12"/>
          <p:cNvCxnSpPr>
            <a:stCxn id="9" idx="1"/>
            <a:endCxn id="8" idx="2"/>
          </p:cNvCxnSpPr>
          <p:nvPr/>
        </p:nvCxnSpPr>
        <p:spPr>
          <a:xfrm flipH="1" flipV="1">
            <a:off x="4463988" y="3212976"/>
            <a:ext cx="904504" cy="7560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1"/>
            <a:endCxn id="11" idx="3"/>
          </p:cNvCxnSpPr>
          <p:nvPr/>
        </p:nvCxnSpPr>
        <p:spPr>
          <a:xfrm flipH="1" flipV="1">
            <a:off x="2159281" y="3365376"/>
            <a:ext cx="3209211" cy="6036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1"/>
            <a:endCxn id="10" idx="3"/>
          </p:cNvCxnSpPr>
          <p:nvPr/>
        </p:nvCxnSpPr>
        <p:spPr>
          <a:xfrm flipH="1" flipV="1">
            <a:off x="2411760" y="3947157"/>
            <a:ext cx="2956732" cy="2190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12" y="908720"/>
            <a:ext cx="10572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11" y="1448533"/>
            <a:ext cx="30194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12" y="2005868"/>
            <a:ext cx="23812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10" y="2521011"/>
            <a:ext cx="3810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10" y="3071070"/>
            <a:ext cx="30956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12" y="3639210"/>
            <a:ext cx="93345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884" y="4126452"/>
            <a:ext cx="84772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884" y="4620369"/>
            <a:ext cx="227647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884" y="5205430"/>
            <a:ext cx="352425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973" y="5733256"/>
            <a:ext cx="173355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10" y="6237312"/>
            <a:ext cx="14192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5050904" cy="590465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 err="1"/>
              <a:t>glo</a:t>
            </a:r>
            <a:r>
              <a:rPr lang="en-ZA" b="1" dirty="0"/>
              <a:t> tog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het </a:t>
            </a:r>
            <a:r>
              <a:rPr lang="en-ZA" b="1" dirty="0" err="1"/>
              <a:t>nie</a:t>
            </a:r>
            <a:r>
              <a:rPr lang="en-ZA" b="1" dirty="0"/>
              <a:t> die </a:t>
            </a:r>
            <a:r>
              <a:rPr lang="en-ZA" b="1" dirty="0" err="1"/>
              <a:t>byt</a:t>
            </a:r>
            <a:endParaRPr lang="en-ZA" b="1" dirty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/>
              <a:t>van </a:t>
            </a:r>
            <a:r>
              <a:rPr lang="en-ZA" b="1" dirty="0" err="1"/>
              <a:t>koeëls</a:t>
            </a:r>
            <a:r>
              <a:rPr lang="en-ZA" b="1" dirty="0"/>
              <a:t> en </a:t>
            </a:r>
            <a:r>
              <a:rPr lang="en-ZA" b="1" dirty="0" err="1"/>
              <a:t>grofgeskut</a:t>
            </a:r>
            <a:r>
              <a:rPr lang="en-ZA" b="1" dirty="0"/>
              <a:t> </a:t>
            </a:r>
            <a:r>
              <a:rPr lang="en-ZA" b="1" dirty="0" err="1"/>
              <a:t>nie</a:t>
            </a:r>
            <a:endParaRPr lang="en-ZA" b="1" dirty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/>
              <a:t>nee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</a:t>
            </a:r>
            <a:r>
              <a:rPr lang="en-ZA" b="1" dirty="0" err="1"/>
              <a:t>kan</a:t>
            </a:r>
            <a:r>
              <a:rPr lang="en-ZA" b="1" dirty="0"/>
              <a:t> </a:t>
            </a:r>
            <a:r>
              <a:rPr lang="en-ZA" b="1" dirty="0" err="1"/>
              <a:t>bloot</a:t>
            </a:r>
            <a:r>
              <a:rPr lang="en-ZA" b="1" dirty="0"/>
              <a:t> bid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/>
              <a:t>en </a:t>
            </a:r>
            <a:r>
              <a:rPr lang="en-ZA" b="1" dirty="0" err="1"/>
              <a:t>pleit</a:t>
            </a:r>
            <a:endParaRPr lang="en-ZA" b="1" dirty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/>
              <a:t>en wens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 err="1"/>
              <a:t>medeburgers</a:t>
            </a:r>
            <a:r>
              <a:rPr lang="en-ZA" b="1" dirty="0"/>
              <a:t> van die </a:t>
            </a:r>
            <a:r>
              <a:rPr lang="en-ZA" b="1" dirty="0" err="1"/>
              <a:t>lewe</a:t>
            </a:r>
            <a:endParaRPr lang="en-ZA" b="1" dirty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 err="1"/>
              <a:t>dat</a:t>
            </a:r>
            <a:r>
              <a:rPr lang="en-ZA" b="1" dirty="0"/>
              <a:t> </a:t>
            </a:r>
            <a:r>
              <a:rPr lang="en-ZA" b="1" dirty="0" err="1"/>
              <a:t>ons</a:t>
            </a:r>
            <a:r>
              <a:rPr lang="en-ZA" b="1" dirty="0"/>
              <a:t> van </a:t>
            </a:r>
            <a:r>
              <a:rPr lang="en-ZA" b="1" dirty="0" err="1"/>
              <a:t>grense</a:t>
            </a:r>
            <a:r>
              <a:rPr lang="en-ZA" b="1" dirty="0"/>
              <a:t> </a:t>
            </a:r>
            <a:r>
              <a:rPr lang="en-ZA" b="1" dirty="0" err="1"/>
              <a:t>sal</a:t>
            </a:r>
            <a:r>
              <a:rPr lang="en-ZA" b="1" dirty="0"/>
              <a:t> </a:t>
            </a:r>
            <a:r>
              <a:rPr lang="en-ZA" b="1" dirty="0" err="1"/>
              <a:t>vergeet</a:t>
            </a:r>
            <a:endParaRPr lang="en-ZA" b="1" dirty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/>
              <a:t>en  </a:t>
            </a:r>
            <a:r>
              <a:rPr lang="en-ZA" b="1" dirty="0" err="1"/>
              <a:t>bloot</a:t>
            </a:r>
            <a:r>
              <a:rPr lang="en-ZA" b="1" dirty="0"/>
              <a:t> </a:t>
            </a:r>
            <a:r>
              <a:rPr lang="en-ZA" b="1" dirty="0" err="1"/>
              <a:t>mens</a:t>
            </a:r>
            <a:r>
              <a:rPr lang="en-ZA" b="1" dirty="0"/>
              <a:t> </a:t>
            </a:r>
            <a:r>
              <a:rPr lang="en-ZA" b="1" dirty="0" err="1"/>
              <a:t>sal</a:t>
            </a:r>
            <a:r>
              <a:rPr lang="en-ZA" b="1" dirty="0"/>
              <a:t> </a:t>
            </a:r>
            <a:r>
              <a:rPr lang="en-ZA" b="1" dirty="0" err="1"/>
              <a:t>wees</a:t>
            </a:r>
            <a:endParaRPr lang="en-ZA" b="1" dirty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b="1" dirty="0"/>
              <a:t>en </a:t>
            </a:r>
            <a:r>
              <a:rPr lang="en-ZA" b="1" dirty="0" err="1"/>
              <a:t>medemens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06997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0" grpId="0" animBg="1"/>
      <p:bldP spid="11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70672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ZA" sz="4000" dirty="0" err="1"/>
              <a:t>Polisindeton</a:t>
            </a:r>
            <a:r>
              <a:rPr lang="en-ZA" sz="4000" dirty="0"/>
              <a:t>:  repetition of conjunctions in close succession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979712" y="2492896"/>
            <a:ext cx="576064" cy="5040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ounded Rectangle 6"/>
          <p:cNvSpPr/>
          <p:nvPr/>
        </p:nvSpPr>
        <p:spPr>
          <a:xfrm>
            <a:off x="1979712" y="3111029"/>
            <a:ext cx="576064" cy="5040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Rectangle 3"/>
          <p:cNvSpPr/>
          <p:nvPr/>
        </p:nvSpPr>
        <p:spPr>
          <a:xfrm>
            <a:off x="1439243" y="1772816"/>
            <a:ext cx="504056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sz="3200" b="1" dirty="0"/>
              <a:t>my </a:t>
            </a:r>
            <a:r>
              <a:rPr lang="en-ZA" sz="3200" b="1" dirty="0" err="1"/>
              <a:t>woorde</a:t>
            </a:r>
            <a:r>
              <a:rPr lang="en-ZA" sz="3200" b="1" dirty="0"/>
              <a:t> </a:t>
            </a:r>
            <a:r>
              <a:rPr lang="en-ZA" sz="3200" b="1" dirty="0" err="1"/>
              <a:t>kan</a:t>
            </a:r>
            <a:r>
              <a:rPr lang="en-ZA" sz="3200" b="1" dirty="0"/>
              <a:t> </a:t>
            </a:r>
            <a:r>
              <a:rPr lang="en-ZA" sz="3200" b="1" dirty="0" err="1"/>
              <a:t>bloot</a:t>
            </a:r>
            <a:r>
              <a:rPr lang="en-ZA" sz="3200" b="1" dirty="0"/>
              <a:t> bid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sz="3200" b="1" dirty="0"/>
              <a:t>en </a:t>
            </a:r>
            <a:r>
              <a:rPr lang="en-ZA" sz="3200" b="1" dirty="0" err="1"/>
              <a:t>pleit</a:t>
            </a:r>
            <a:endParaRPr lang="en-ZA" sz="3200" b="1" dirty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10"/>
            </a:pPr>
            <a:r>
              <a:rPr lang="en-ZA" sz="3200" b="1" dirty="0"/>
              <a:t>en wens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003" y="4437112"/>
            <a:ext cx="79928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500" b="1" dirty="0"/>
              <a:t>A sense of desperation:  </a:t>
            </a:r>
          </a:p>
          <a:p>
            <a:pPr algn="ctr"/>
            <a:r>
              <a:rPr lang="en-ZA" sz="2500" b="1" dirty="0"/>
              <a:t>NOT my words can merely pray, plead and wish.</a:t>
            </a:r>
          </a:p>
          <a:p>
            <a:pPr algn="ctr"/>
            <a:r>
              <a:rPr lang="en-ZA" sz="2500" b="1" dirty="0"/>
              <a:t>BUT my words can merely pray AND plead AND wish.  </a:t>
            </a:r>
          </a:p>
          <a:p>
            <a:pPr algn="ctr"/>
            <a:r>
              <a:rPr lang="en-ZA" sz="2500" b="1" dirty="0"/>
              <a:t>This is what his word CAN DO! 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211960" y="2859001"/>
            <a:ext cx="3132757" cy="15121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3200" dirty="0"/>
              <a:t>Function is to emphasise.</a:t>
            </a:r>
          </a:p>
        </p:txBody>
      </p:sp>
    </p:spTree>
    <p:extLst>
      <p:ext uri="{BB962C8B-B14F-4D97-AF65-F5344CB8AC3E}">
        <p14:creationId xmlns:p14="http://schemas.microsoft.com/office/powerpoint/2010/main" val="264829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70672" cy="1143000"/>
          </a:xfrm>
        </p:spPr>
        <p:txBody>
          <a:bodyPr>
            <a:noAutofit/>
          </a:bodyPr>
          <a:lstStyle/>
          <a:p>
            <a:r>
              <a:rPr lang="en-ZA" sz="7200" dirty="0"/>
              <a:t>Context of poem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7376352" cy="4781128"/>
          </a:xfrm>
        </p:spPr>
        <p:txBody>
          <a:bodyPr>
            <a:normAutofit lnSpcReduction="10000"/>
          </a:bodyPr>
          <a:lstStyle/>
          <a:p>
            <a:r>
              <a:rPr lang="en-ZA" dirty="0"/>
              <a:t>Oliphant wrote poetry during the struggle era where protest poetry was the main theme, though not for him. </a:t>
            </a:r>
          </a:p>
          <a:p>
            <a:r>
              <a:rPr lang="en-ZA" dirty="0"/>
              <a:t> He wrote poetry about personal themes.  </a:t>
            </a:r>
          </a:p>
          <a:p>
            <a:r>
              <a:rPr lang="en-ZA" dirty="0"/>
              <a:t>“</a:t>
            </a:r>
            <a:r>
              <a:rPr lang="en-ZA" dirty="0" err="1"/>
              <a:t>Woorde</a:t>
            </a:r>
            <a:r>
              <a:rPr lang="en-ZA" dirty="0"/>
              <a:t>” </a:t>
            </a:r>
            <a:r>
              <a:rPr lang="en-ZA" dirty="0">
                <a:sym typeface="Wingdings" pitchFamily="2" charset="2"/>
              </a:rPr>
              <a:t> commenting on the nature and use of his poetry because he chose not to write protest poetry.</a:t>
            </a:r>
          </a:p>
          <a:p>
            <a:r>
              <a:rPr lang="en-ZA" dirty="0">
                <a:sym typeface="Wingdings" pitchFamily="2" charset="2"/>
              </a:rPr>
              <a:t>Oliphant distances himself from the struggle that overpowers other poets work in the same era.</a:t>
            </a:r>
            <a:endParaRPr lang="en-ZA" dirty="0"/>
          </a:p>
          <a:p>
            <a:endParaRPr lang="en-Z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211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70672" cy="1143000"/>
          </a:xfrm>
        </p:spPr>
        <p:txBody>
          <a:bodyPr>
            <a:noAutofit/>
          </a:bodyPr>
          <a:lstStyle/>
          <a:p>
            <a:r>
              <a:rPr lang="en-ZA" sz="7200" dirty="0"/>
              <a:t>Titel: Woorde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70672" cy="4525963"/>
          </a:xfrm>
        </p:spPr>
        <p:txBody>
          <a:bodyPr>
            <a:normAutofit/>
          </a:bodyPr>
          <a:lstStyle/>
          <a:p>
            <a:r>
              <a:rPr lang="en-ZA" dirty="0" err="1"/>
              <a:t>Woorde</a:t>
            </a:r>
            <a:r>
              <a:rPr lang="en-ZA" dirty="0"/>
              <a:t>/words</a:t>
            </a:r>
          </a:p>
          <a:p>
            <a:r>
              <a:rPr lang="en-ZA" dirty="0"/>
              <a:t>The nature and use of the poets words.  </a:t>
            </a:r>
          </a:p>
          <a:p>
            <a:r>
              <a:rPr lang="en-ZA" dirty="0"/>
              <a:t>The nature and use of Vincent Oliphant’s words.</a:t>
            </a:r>
          </a:p>
          <a:p>
            <a:r>
              <a:rPr lang="en-ZA" dirty="0"/>
              <a:t>It is all about words.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83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70672" cy="11430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ZA" sz="4000" dirty="0" err="1"/>
              <a:t>Wat</a:t>
            </a:r>
            <a:r>
              <a:rPr lang="en-ZA" sz="4000" dirty="0"/>
              <a:t> </a:t>
            </a:r>
            <a:r>
              <a:rPr lang="en-ZA" sz="4000" dirty="0" err="1"/>
              <a:t>sien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wanneer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na</a:t>
            </a:r>
            <a:r>
              <a:rPr lang="en-ZA" sz="4000" dirty="0"/>
              <a:t> die </a:t>
            </a:r>
            <a:r>
              <a:rPr lang="en-ZA" sz="4000" dirty="0" err="1"/>
              <a:t>gedig</a:t>
            </a:r>
            <a:r>
              <a:rPr lang="en-ZA" sz="4000" dirty="0"/>
              <a:t> </a:t>
            </a:r>
            <a:r>
              <a:rPr lang="en-ZA" sz="4000" dirty="0" err="1"/>
              <a:t>kyk</a:t>
            </a:r>
            <a:r>
              <a:rPr lang="en-ZA" sz="4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7520368" cy="5257800"/>
          </a:xfrm>
        </p:spPr>
        <p:txBody>
          <a:bodyPr>
            <a:noAutofit/>
          </a:bodyPr>
          <a:lstStyle/>
          <a:p>
            <a:r>
              <a:rPr lang="en-ZA" dirty="0"/>
              <a:t>4 </a:t>
            </a:r>
            <a:r>
              <a:rPr lang="en-ZA" dirty="0" err="1"/>
              <a:t>Strofes</a:t>
            </a:r>
            <a:r>
              <a:rPr lang="en-ZA" dirty="0"/>
              <a:t>:</a:t>
            </a:r>
          </a:p>
          <a:p>
            <a:pPr lvl="1"/>
            <a:r>
              <a:rPr lang="en-ZA" dirty="0" err="1"/>
              <a:t>Eerste</a:t>
            </a:r>
            <a:r>
              <a:rPr lang="en-ZA" dirty="0"/>
              <a:t> 3 </a:t>
            </a:r>
            <a:r>
              <a:rPr lang="en-ZA" dirty="0" err="1"/>
              <a:t>strofes</a:t>
            </a:r>
            <a:r>
              <a:rPr lang="en-ZA" dirty="0"/>
              <a:t> </a:t>
            </a:r>
            <a:r>
              <a:rPr lang="en-ZA" dirty="0">
                <a:sym typeface="Wingdings" pitchFamily="2" charset="2"/>
              </a:rPr>
              <a:t> </a:t>
            </a:r>
            <a:r>
              <a:rPr lang="en-ZA" dirty="0" err="1">
                <a:sym typeface="Wingdings" pitchFamily="2" charset="2"/>
              </a:rPr>
              <a:t>tersines</a:t>
            </a:r>
            <a:r>
              <a:rPr lang="en-ZA" dirty="0">
                <a:sym typeface="Wingdings" pitchFamily="2" charset="2"/>
              </a:rPr>
              <a:t> (3 </a:t>
            </a:r>
            <a:r>
              <a:rPr lang="en-ZA" dirty="0" err="1">
                <a:sym typeface="Wingdings" pitchFamily="2" charset="2"/>
              </a:rPr>
              <a:t>versreëls</a:t>
            </a:r>
            <a:r>
              <a:rPr lang="en-ZA" dirty="0">
                <a:sym typeface="Wingdings" pitchFamily="2" charset="2"/>
              </a:rPr>
              <a:t>)</a:t>
            </a:r>
          </a:p>
          <a:p>
            <a:pPr lvl="1"/>
            <a:r>
              <a:rPr lang="en-ZA" dirty="0" err="1">
                <a:sym typeface="Wingdings" pitchFamily="2" charset="2"/>
              </a:rPr>
              <a:t>Laaste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strofe</a:t>
            </a:r>
            <a:r>
              <a:rPr lang="en-ZA" dirty="0">
                <a:sym typeface="Wingdings" pitchFamily="2" charset="2"/>
              </a:rPr>
              <a:t>  11 </a:t>
            </a:r>
            <a:r>
              <a:rPr lang="en-ZA" dirty="0" err="1">
                <a:sym typeface="Wingdings" pitchFamily="2" charset="2"/>
              </a:rPr>
              <a:t>versreëls</a:t>
            </a:r>
            <a:endParaRPr lang="en-ZA" dirty="0">
              <a:sym typeface="Wingdings" pitchFamily="2" charset="2"/>
            </a:endParaRPr>
          </a:p>
          <a:p>
            <a:r>
              <a:rPr lang="en-ZA" dirty="0" err="1">
                <a:sym typeface="Wingdings" pitchFamily="2" charset="2"/>
              </a:rPr>
              <a:t>Rymskema</a:t>
            </a:r>
            <a:r>
              <a:rPr lang="en-ZA" dirty="0">
                <a:sym typeface="Wingdings" pitchFamily="2" charset="2"/>
              </a:rPr>
              <a:t> is VRYE VERS: No apparent rhyming scheme.</a:t>
            </a:r>
            <a:r>
              <a:rPr lang="en-ZA" dirty="0"/>
              <a:t> </a:t>
            </a:r>
          </a:p>
          <a:p>
            <a:r>
              <a:rPr lang="en-ZA" dirty="0" err="1"/>
              <a:t>Eerste</a:t>
            </a:r>
            <a:r>
              <a:rPr lang="en-ZA" dirty="0"/>
              <a:t> 3 </a:t>
            </a:r>
            <a:r>
              <a:rPr lang="en-ZA" dirty="0" err="1"/>
              <a:t>strofes</a:t>
            </a:r>
            <a:r>
              <a:rPr lang="en-ZA" dirty="0"/>
              <a:t> </a:t>
            </a:r>
            <a:r>
              <a:rPr lang="en-ZA" dirty="0">
                <a:sym typeface="Wingdings" pitchFamily="2" charset="2"/>
              </a:rPr>
              <a:t> Content pretty much the same, that his words can’t do certain things. </a:t>
            </a:r>
          </a:p>
          <a:p>
            <a:r>
              <a:rPr lang="en-ZA" dirty="0">
                <a:sym typeface="Wingdings" pitchFamily="2" charset="2"/>
              </a:rPr>
              <a:t>GEEN </a:t>
            </a:r>
            <a:r>
              <a:rPr lang="en-ZA" dirty="0" err="1">
                <a:sym typeface="Wingdings" pitchFamily="2" charset="2"/>
              </a:rPr>
              <a:t>leestekens</a:t>
            </a:r>
            <a:r>
              <a:rPr lang="en-ZA" dirty="0">
                <a:sym typeface="Wingdings" pitchFamily="2" charset="2"/>
              </a:rPr>
              <a:t> en GEEN </a:t>
            </a:r>
            <a:r>
              <a:rPr lang="en-ZA" dirty="0" err="1">
                <a:sym typeface="Wingdings" pitchFamily="2" charset="2"/>
              </a:rPr>
              <a:t>hoofletters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nie</a:t>
            </a:r>
            <a:r>
              <a:rPr lang="en-ZA" dirty="0">
                <a:sym typeface="Wingdings" pitchFamily="2" charset="2"/>
              </a:rPr>
              <a:t>.</a:t>
            </a:r>
            <a:endParaRPr lang="en-Z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526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409039" y="796355"/>
            <a:ext cx="1264608" cy="3283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0" name="Rectangle 19"/>
          <p:cNvSpPr/>
          <p:nvPr/>
        </p:nvSpPr>
        <p:spPr>
          <a:xfrm>
            <a:off x="3379400" y="1299792"/>
            <a:ext cx="1264608" cy="3283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1" name="Rectangle 20"/>
          <p:cNvSpPr/>
          <p:nvPr/>
        </p:nvSpPr>
        <p:spPr>
          <a:xfrm>
            <a:off x="3379400" y="1876153"/>
            <a:ext cx="1264608" cy="3283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2" name="Rectangle 21"/>
          <p:cNvSpPr/>
          <p:nvPr/>
        </p:nvSpPr>
        <p:spPr>
          <a:xfrm>
            <a:off x="3379400" y="2416535"/>
            <a:ext cx="1264608" cy="3283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3" name="Rectangle 22"/>
          <p:cNvSpPr/>
          <p:nvPr/>
        </p:nvSpPr>
        <p:spPr>
          <a:xfrm>
            <a:off x="3379400" y="3044428"/>
            <a:ext cx="1264608" cy="3283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4" name="Rectangle 23"/>
          <p:cNvSpPr/>
          <p:nvPr/>
        </p:nvSpPr>
        <p:spPr>
          <a:xfrm>
            <a:off x="3409039" y="3789040"/>
            <a:ext cx="1264608" cy="3283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5" name="Rectangle 24"/>
          <p:cNvSpPr/>
          <p:nvPr/>
        </p:nvSpPr>
        <p:spPr>
          <a:xfrm>
            <a:off x="3379400" y="4649925"/>
            <a:ext cx="1264608" cy="3283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/>
          <p:cNvSpPr/>
          <p:nvPr/>
        </p:nvSpPr>
        <p:spPr>
          <a:xfrm>
            <a:off x="3379400" y="207499"/>
            <a:ext cx="1264608" cy="32838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Left Brace 5"/>
          <p:cNvSpPr/>
          <p:nvPr/>
        </p:nvSpPr>
        <p:spPr>
          <a:xfrm>
            <a:off x="2911348" y="197346"/>
            <a:ext cx="936104" cy="927398"/>
          </a:xfrm>
          <a:prstGeom prst="leftBrac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Left Brace 7"/>
          <p:cNvSpPr/>
          <p:nvPr/>
        </p:nvSpPr>
        <p:spPr>
          <a:xfrm>
            <a:off x="2911348" y="1277144"/>
            <a:ext cx="936104" cy="927398"/>
          </a:xfrm>
          <a:prstGeom prst="leftBrac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Left Brace 8"/>
          <p:cNvSpPr/>
          <p:nvPr/>
        </p:nvSpPr>
        <p:spPr>
          <a:xfrm>
            <a:off x="2911348" y="2348880"/>
            <a:ext cx="936104" cy="927398"/>
          </a:xfrm>
          <a:prstGeom prst="leftBrac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Left Brace 9"/>
          <p:cNvSpPr/>
          <p:nvPr/>
        </p:nvSpPr>
        <p:spPr>
          <a:xfrm>
            <a:off x="2911348" y="3431284"/>
            <a:ext cx="936104" cy="3229370"/>
          </a:xfrm>
          <a:prstGeom prst="leftBrac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ounded Rectangle 6"/>
          <p:cNvSpPr/>
          <p:nvPr/>
        </p:nvSpPr>
        <p:spPr>
          <a:xfrm>
            <a:off x="539552" y="332656"/>
            <a:ext cx="2232248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800" dirty="0" err="1">
                <a:solidFill>
                  <a:schemeClr val="tx1"/>
                </a:solidFill>
              </a:rPr>
              <a:t>Strofe</a:t>
            </a:r>
            <a:r>
              <a:rPr lang="en-ZA" sz="2800" dirty="0">
                <a:solidFill>
                  <a:schemeClr val="tx1"/>
                </a:solidFill>
              </a:rPr>
              <a:t> 1:  </a:t>
            </a:r>
            <a:r>
              <a:rPr lang="en-ZA" sz="2800" dirty="0" err="1">
                <a:solidFill>
                  <a:schemeClr val="tx1"/>
                </a:solidFill>
              </a:rPr>
              <a:t>tersine</a:t>
            </a:r>
            <a:endParaRPr lang="en-ZA" sz="28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39552" y="1421237"/>
            <a:ext cx="2232248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800" dirty="0" err="1">
                <a:solidFill>
                  <a:schemeClr val="tx1"/>
                </a:solidFill>
              </a:rPr>
              <a:t>Strofe</a:t>
            </a:r>
            <a:r>
              <a:rPr lang="en-ZA" sz="2800" dirty="0">
                <a:solidFill>
                  <a:schemeClr val="tx1"/>
                </a:solidFill>
              </a:rPr>
              <a:t> 2:  </a:t>
            </a:r>
            <a:r>
              <a:rPr lang="en-ZA" sz="2800" dirty="0" err="1">
                <a:solidFill>
                  <a:schemeClr val="tx1"/>
                </a:solidFill>
              </a:rPr>
              <a:t>tersine</a:t>
            </a:r>
            <a:endParaRPr lang="en-ZA" sz="28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9552" y="2416535"/>
            <a:ext cx="2232248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800" dirty="0" err="1">
                <a:solidFill>
                  <a:schemeClr val="tx1"/>
                </a:solidFill>
              </a:rPr>
              <a:t>Strofe</a:t>
            </a:r>
            <a:r>
              <a:rPr lang="en-ZA" sz="2800" dirty="0">
                <a:solidFill>
                  <a:schemeClr val="tx1"/>
                </a:solidFill>
              </a:rPr>
              <a:t> 3:  </a:t>
            </a:r>
            <a:r>
              <a:rPr lang="en-ZA" sz="2800" dirty="0" err="1">
                <a:solidFill>
                  <a:schemeClr val="tx1"/>
                </a:solidFill>
              </a:rPr>
              <a:t>tersine</a:t>
            </a:r>
            <a:endParaRPr lang="en-ZA" sz="2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9552" y="4649925"/>
            <a:ext cx="2232248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800" dirty="0" err="1">
                <a:solidFill>
                  <a:schemeClr val="tx1"/>
                </a:solidFill>
              </a:rPr>
              <a:t>Strofe</a:t>
            </a:r>
            <a:r>
              <a:rPr lang="en-ZA" sz="2800" dirty="0">
                <a:solidFill>
                  <a:schemeClr val="tx1"/>
                </a:solidFill>
              </a:rPr>
              <a:t> 4:  11 </a:t>
            </a:r>
            <a:r>
              <a:rPr lang="en-ZA" sz="2800" dirty="0" err="1">
                <a:solidFill>
                  <a:schemeClr val="tx1"/>
                </a:solidFill>
              </a:rPr>
              <a:t>versreëls</a:t>
            </a:r>
            <a:endParaRPr lang="en-ZA" sz="2800" dirty="0">
              <a:solidFill>
                <a:schemeClr val="tx1"/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931" y="4818005"/>
            <a:ext cx="2070250" cy="157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Oval 15"/>
          <p:cNvSpPr/>
          <p:nvPr/>
        </p:nvSpPr>
        <p:spPr>
          <a:xfrm>
            <a:off x="6947136" y="4675496"/>
            <a:ext cx="2070250" cy="186388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17" name="Straight Connector 16"/>
          <p:cNvCxnSpPr>
            <a:stCxn id="16" idx="3"/>
            <a:endCxn id="16" idx="7"/>
          </p:cNvCxnSpPr>
          <p:nvPr/>
        </p:nvCxnSpPr>
        <p:spPr>
          <a:xfrm flipV="1">
            <a:off x="7250317" y="4948456"/>
            <a:ext cx="1463888" cy="131796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379400" y="197346"/>
            <a:ext cx="424847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het </a:t>
            </a:r>
            <a:r>
              <a:rPr lang="en-ZA" b="1" dirty="0" err="1"/>
              <a:t>nie</a:t>
            </a:r>
            <a:r>
              <a:rPr lang="en-ZA" b="1" dirty="0"/>
              <a:t> die </a:t>
            </a:r>
            <a:r>
              <a:rPr lang="en-ZA" b="1" dirty="0" err="1"/>
              <a:t>krag</a:t>
            </a:r>
            <a:endParaRPr lang="en-ZA" b="1" dirty="0"/>
          </a:p>
          <a:p>
            <a:r>
              <a:rPr lang="en-ZA" b="1" dirty="0" err="1"/>
              <a:t>om</a:t>
            </a:r>
            <a:r>
              <a:rPr lang="en-ZA" b="1" dirty="0"/>
              <a:t> </a:t>
            </a:r>
            <a:r>
              <a:rPr lang="en-ZA" b="1" dirty="0" err="1"/>
              <a:t>bose</a:t>
            </a:r>
            <a:r>
              <a:rPr lang="en-ZA" b="1" dirty="0"/>
              <a:t> </a:t>
            </a:r>
            <a:r>
              <a:rPr lang="en-ZA" b="1" dirty="0" err="1"/>
              <a:t>magte</a:t>
            </a:r>
            <a:r>
              <a:rPr lang="en-ZA" b="1" dirty="0"/>
              <a:t> tot ‘n </a:t>
            </a:r>
            <a:r>
              <a:rPr lang="en-ZA" b="1" dirty="0" err="1"/>
              <a:t>val</a:t>
            </a:r>
            <a:r>
              <a:rPr lang="en-ZA" b="1" dirty="0"/>
              <a:t> </a:t>
            </a:r>
            <a:r>
              <a:rPr lang="en-ZA" b="1" dirty="0" err="1"/>
              <a:t>te</a:t>
            </a:r>
            <a:r>
              <a:rPr lang="en-ZA" b="1" dirty="0"/>
              <a:t> bring </a:t>
            </a:r>
            <a:r>
              <a:rPr lang="en-ZA" b="1" dirty="0" err="1"/>
              <a:t>nie</a:t>
            </a:r>
            <a:endParaRPr lang="en-ZA" b="1" dirty="0"/>
          </a:p>
          <a:p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</a:t>
            </a:r>
            <a:r>
              <a:rPr lang="en-ZA" b="1" dirty="0" err="1"/>
              <a:t>kan</a:t>
            </a:r>
            <a:r>
              <a:rPr lang="en-ZA" b="1" dirty="0"/>
              <a:t> </a:t>
            </a:r>
            <a:r>
              <a:rPr lang="en-ZA" b="1" dirty="0" err="1"/>
              <a:t>bloot</a:t>
            </a:r>
            <a:r>
              <a:rPr lang="en-ZA" b="1" dirty="0"/>
              <a:t> sing</a:t>
            </a:r>
          </a:p>
          <a:p>
            <a:endParaRPr lang="en-ZA" b="1" dirty="0"/>
          </a:p>
          <a:p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is </a:t>
            </a:r>
            <a:r>
              <a:rPr lang="en-ZA" b="1" dirty="0" err="1"/>
              <a:t>nie</a:t>
            </a:r>
            <a:r>
              <a:rPr lang="en-ZA" b="1" dirty="0"/>
              <a:t> ‘n </a:t>
            </a:r>
            <a:r>
              <a:rPr lang="en-ZA" b="1" dirty="0" err="1"/>
              <a:t>dak</a:t>
            </a:r>
            <a:endParaRPr lang="en-ZA" b="1" dirty="0"/>
          </a:p>
          <a:p>
            <a:r>
              <a:rPr lang="en-ZA" b="1" dirty="0" err="1"/>
              <a:t>om</a:t>
            </a:r>
            <a:r>
              <a:rPr lang="en-ZA" b="1" dirty="0"/>
              <a:t> </a:t>
            </a:r>
            <a:r>
              <a:rPr lang="en-ZA" b="1" dirty="0" err="1"/>
              <a:t>onder</a:t>
            </a:r>
            <a:r>
              <a:rPr lang="en-ZA" b="1" dirty="0"/>
              <a:t> </a:t>
            </a:r>
            <a:r>
              <a:rPr lang="en-ZA" b="1" dirty="0" err="1"/>
              <a:t>te</a:t>
            </a:r>
            <a:r>
              <a:rPr lang="en-ZA" b="1" dirty="0"/>
              <a:t> </a:t>
            </a:r>
            <a:r>
              <a:rPr lang="en-ZA" b="1" dirty="0" err="1"/>
              <a:t>skuil</a:t>
            </a:r>
            <a:r>
              <a:rPr lang="en-ZA" b="1" dirty="0"/>
              <a:t> </a:t>
            </a:r>
            <a:r>
              <a:rPr lang="en-ZA" b="1" dirty="0" err="1"/>
              <a:t>nie</a:t>
            </a:r>
            <a:endParaRPr lang="en-ZA" b="1" dirty="0"/>
          </a:p>
          <a:p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is </a:t>
            </a:r>
            <a:r>
              <a:rPr lang="en-ZA" b="1" dirty="0" err="1"/>
              <a:t>swak</a:t>
            </a:r>
            <a:endParaRPr lang="en-ZA" b="1" dirty="0"/>
          </a:p>
          <a:p>
            <a:endParaRPr lang="en-ZA" b="1" dirty="0"/>
          </a:p>
          <a:p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</a:t>
            </a:r>
            <a:r>
              <a:rPr lang="en-ZA" b="1" dirty="0" err="1"/>
              <a:t>kan</a:t>
            </a:r>
            <a:r>
              <a:rPr lang="en-ZA" b="1" dirty="0"/>
              <a:t> </a:t>
            </a:r>
            <a:r>
              <a:rPr lang="en-ZA" b="1" dirty="0" err="1"/>
              <a:t>nie</a:t>
            </a:r>
            <a:r>
              <a:rPr lang="en-ZA" b="1" dirty="0"/>
              <a:t> </a:t>
            </a:r>
            <a:r>
              <a:rPr lang="en-ZA" b="1" dirty="0" err="1"/>
              <a:t>keer</a:t>
            </a:r>
            <a:endParaRPr lang="en-ZA" b="1" dirty="0"/>
          </a:p>
          <a:p>
            <a:r>
              <a:rPr lang="en-ZA" b="1" dirty="0" err="1"/>
              <a:t>dat</a:t>
            </a:r>
            <a:r>
              <a:rPr lang="en-ZA" b="1" dirty="0"/>
              <a:t> </a:t>
            </a:r>
            <a:r>
              <a:rPr lang="en-ZA" b="1" dirty="0" err="1"/>
              <a:t>ons</a:t>
            </a:r>
            <a:r>
              <a:rPr lang="en-ZA" b="1" dirty="0"/>
              <a:t> die </a:t>
            </a:r>
            <a:r>
              <a:rPr lang="en-ZA" b="1" dirty="0" err="1"/>
              <a:t>kromme</a:t>
            </a:r>
            <a:r>
              <a:rPr lang="en-ZA" b="1" dirty="0"/>
              <a:t> note </a:t>
            </a:r>
            <a:r>
              <a:rPr lang="en-ZA" b="1" dirty="0" err="1"/>
              <a:t>haal</a:t>
            </a:r>
            <a:r>
              <a:rPr lang="en-ZA" b="1" dirty="0"/>
              <a:t> </a:t>
            </a:r>
            <a:r>
              <a:rPr lang="en-ZA" b="1" dirty="0" err="1"/>
              <a:t>nie</a:t>
            </a:r>
            <a:endParaRPr lang="en-ZA" b="1" dirty="0"/>
          </a:p>
          <a:p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is </a:t>
            </a:r>
            <a:r>
              <a:rPr lang="en-ZA" b="1" dirty="0" err="1"/>
              <a:t>kaal</a:t>
            </a:r>
            <a:endParaRPr lang="en-ZA" b="1" dirty="0"/>
          </a:p>
          <a:p>
            <a:endParaRPr lang="en-ZA" b="1" dirty="0"/>
          </a:p>
          <a:p>
            <a:r>
              <a:rPr lang="en-ZA" b="1" dirty="0" err="1"/>
              <a:t>glo</a:t>
            </a:r>
            <a:r>
              <a:rPr lang="en-ZA" b="1" dirty="0"/>
              <a:t> tog</a:t>
            </a:r>
          </a:p>
          <a:p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het </a:t>
            </a:r>
            <a:r>
              <a:rPr lang="en-ZA" b="1" dirty="0" err="1"/>
              <a:t>nie</a:t>
            </a:r>
            <a:r>
              <a:rPr lang="en-ZA" b="1" dirty="0"/>
              <a:t> die </a:t>
            </a:r>
            <a:r>
              <a:rPr lang="en-ZA" b="1" dirty="0" err="1"/>
              <a:t>byt</a:t>
            </a:r>
            <a:endParaRPr lang="en-ZA" b="1" dirty="0"/>
          </a:p>
          <a:p>
            <a:r>
              <a:rPr lang="en-ZA" b="1" dirty="0"/>
              <a:t>van </a:t>
            </a:r>
            <a:r>
              <a:rPr lang="en-ZA" b="1" dirty="0" err="1"/>
              <a:t>koeëls</a:t>
            </a:r>
            <a:r>
              <a:rPr lang="en-ZA" b="1" dirty="0"/>
              <a:t> en </a:t>
            </a:r>
            <a:r>
              <a:rPr lang="en-ZA" b="1" dirty="0" err="1"/>
              <a:t>grofgeskut</a:t>
            </a:r>
            <a:r>
              <a:rPr lang="en-ZA" b="1" dirty="0"/>
              <a:t> </a:t>
            </a:r>
            <a:r>
              <a:rPr lang="en-ZA" b="1" dirty="0" err="1"/>
              <a:t>nie</a:t>
            </a:r>
            <a:endParaRPr lang="en-ZA" b="1" dirty="0"/>
          </a:p>
          <a:p>
            <a:r>
              <a:rPr lang="en-ZA" b="1" dirty="0"/>
              <a:t>nee</a:t>
            </a:r>
          </a:p>
          <a:p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</a:t>
            </a:r>
            <a:r>
              <a:rPr lang="en-ZA" b="1" dirty="0" err="1"/>
              <a:t>kan</a:t>
            </a:r>
            <a:r>
              <a:rPr lang="en-ZA" b="1" dirty="0"/>
              <a:t> </a:t>
            </a:r>
            <a:r>
              <a:rPr lang="en-ZA" b="1" dirty="0" err="1"/>
              <a:t>bloot</a:t>
            </a:r>
            <a:r>
              <a:rPr lang="en-ZA" b="1" dirty="0"/>
              <a:t> bid</a:t>
            </a:r>
          </a:p>
          <a:p>
            <a:r>
              <a:rPr lang="en-ZA" b="1" dirty="0"/>
              <a:t>en </a:t>
            </a:r>
            <a:r>
              <a:rPr lang="en-ZA" b="1" dirty="0" err="1"/>
              <a:t>pleit</a:t>
            </a:r>
            <a:endParaRPr lang="en-ZA" b="1" dirty="0"/>
          </a:p>
          <a:p>
            <a:r>
              <a:rPr lang="en-ZA" b="1" dirty="0"/>
              <a:t>en wens</a:t>
            </a:r>
          </a:p>
          <a:p>
            <a:r>
              <a:rPr lang="en-ZA" b="1" dirty="0" err="1"/>
              <a:t>medeburgers</a:t>
            </a:r>
            <a:r>
              <a:rPr lang="en-ZA" b="1" dirty="0"/>
              <a:t> van die </a:t>
            </a:r>
            <a:r>
              <a:rPr lang="en-ZA" b="1" dirty="0" err="1"/>
              <a:t>lewe</a:t>
            </a:r>
            <a:endParaRPr lang="en-ZA" b="1" dirty="0"/>
          </a:p>
          <a:p>
            <a:r>
              <a:rPr lang="en-ZA" b="1" dirty="0" err="1"/>
              <a:t>dat</a:t>
            </a:r>
            <a:r>
              <a:rPr lang="en-ZA" b="1" dirty="0"/>
              <a:t> </a:t>
            </a:r>
            <a:r>
              <a:rPr lang="en-ZA" b="1" dirty="0" err="1"/>
              <a:t>ons</a:t>
            </a:r>
            <a:r>
              <a:rPr lang="en-ZA" b="1" dirty="0"/>
              <a:t> van </a:t>
            </a:r>
            <a:r>
              <a:rPr lang="en-ZA" b="1" dirty="0" err="1"/>
              <a:t>grense</a:t>
            </a:r>
            <a:r>
              <a:rPr lang="en-ZA" b="1" dirty="0"/>
              <a:t> </a:t>
            </a:r>
            <a:r>
              <a:rPr lang="en-ZA" b="1" dirty="0" err="1"/>
              <a:t>sal</a:t>
            </a:r>
            <a:r>
              <a:rPr lang="en-ZA" b="1" dirty="0"/>
              <a:t> </a:t>
            </a:r>
            <a:r>
              <a:rPr lang="en-ZA" b="1" dirty="0" err="1"/>
              <a:t>vergeet</a:t>
            </a:r>
            <a:endParaRPr lang="en-ZA" b="1" dirty="0"/>
          </a:p>
          <a:p>
            <a:r>
              <a:rPr lang="en-ZA" b="1" dirty="0"/>
              <a:t>en  </a:t>
            </a:r>
            <a:r>
              <a:rPr lang="en-ZA" b="1" dirty="0" err="1"/>
              <a:t>bloot</a:t>
            </a:r>
            <a:r>
              <a:rPr lang="en-ZA" b="1" dirty="0"/>
              <a:t> </a:t>
            </a:r>
            <a:r>
              <a:rPr lang="en-ZA" b="1" dirty="0" err="1"/>
              <a:t>mens</a:t>
            </a:r>
            <a:r>
              <a:rPr lang="en-ZA" b="1" dirty="0"/>
              <a:t> </a:t>
            </a:r>
            <a:r>
              <a:rPr lang="en-ZA" b="1" dirty="0" err="1"/>
              <a:t>sal</a:t>
            </a:r>
            <a:r>
              <a:rPr lang="en-ZA" b="1" dirty="0"/>
              <a:t> </a:t>
            </a:r>
            <a:r>
              <a:rPr lang="en-ZA" b="1" dirty="0" err="1"/>
              <a:t>wees</a:t>
            </a:r>
            <a:endParaRPr lang="en-ZA" b="1" dirty="0"/>
          </a:p>
          <a:p>
            <a:r>
              <a:rPr lang="en-ZA" b="1" dirty="0"/>
              <a:t>en </a:t>
            </a:r>
            <a:r>
              <a:rPr lang="en-ZA" b="1" dirty="0" err="1"/>
              <a:t>medemens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2830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11" grpId="0" animBg="1"/>
      <p:bldP spid="6" grpId="0" animBg="1"/>
      <p:bldP spid="8" grpId="0" animBg="1"/>
      <p:bldP spid="9" grpId="0" animBg="1"/>
      <p:bldP spid="10" grpId="0" animBg="1"/>
      <p:bldP spid="7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70672" cy="11430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ZA" sz="4000" dirty="0" err="1"/>
              <a:t>Wat</a:t>
            </a:r>
            <a:r>
              <a:rPr lang="en-ZA" sz="4000" dirty="0"/>
              <a:t> </a:t>
            </a:r>
            <a:r>
              <a:rPr lang="en-ZA" sz="4000" dirty="0" err="1"/>
              <a:t>sien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wanneer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</a:t>
            </a:r>
            <a:r>
              <a:rPr lang="en-ZA" sz="4000" dirty="0" err="1"/>
              <a:t>na</a:t>
            </a:r>
            <a:r>
              <a:rPr lang="en-ZA" sz="4000" dirty="0"/>
              <a:t> die </a:t>
            </a:r>
            <a:r>
              <a:rPr lang="en-ZA" sz="4000" dirty="0" err="1"/>
              <a:t>gedig</a:t>
            </a:r>
            <a:r>
              <a:rPr lang="en-ZA" sz="4000" dirty="0"/>
              <a:t> </a:t>
            </a:r>
            <a:r>
              <a:rPr lang="en-ZA" sz="4000" dirty="0" err="1"/>
              <a:t>kyk</a:t>
            </a:r>
            <a:r>
              <a:rPr lang="en-ZA" sz="4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808"/>
            <a:ext cx="7520368" cy="4525963"/>
          </a:xfrm>
        </p:spPr>
        <p:txBody>
          <a:bodyPr>
            <a:normAutofit/>
          </a:bodyPr>
          <a:lstStyle/>
          <a:p>
            <a:r>
              <a:rPr lang="en-ZA" dirty="0"/>
              <a:t>Die </a:t>
            </a:r>
            <a:r>
              <a:rPr lang="en-ZA" dirty="0" err="1"/>
              <a:t>digter</a:t>
            </a:r>
            <a:r>
              <a:rPr lang="en-ZA" dirty="0"/>
              <a:t> (Vincent Oliphant) is die </a:t>
            </a:r>
            <a:r>
              <a:rPr lang="en-ZA" dirty="0" err="1"/>
              <a:t>spreker</a:t>
            </a:r>
            <a:r>
              <a:rPr lang="en-ZA" dirty="0"/>
              <a:t> in die </a:t>
            </a:r>
            <a:r>
              <a:rPr lang="en-ZA" dirty="0" err="1"/>
              <a:t>gedig</a:t>
            </a:r>
            <a:r>
              <a:rPr lang="en-ZA" dirty="0"/>
              <a:t>.</a:t>
            </a:r>
          </a:p>
          <a:p>
            <a:r>
              <a:rPr lang="en-ZA" dirty="0" err="1">
                <a:sym typeface="Wingdings" pitchFamily="2" charset="2"/>
              </a:rPr>
              <a:t>Herhaling</a:t>
            </a:r>
            <a:r>
              <a:rPr lang="en-ZA" dirty="0">
                <a:sym typeface="Wingdings" pitchFamily="2" charset="2"/>
              </a:rPr>
              <a:t>/repetition of “my </a:t>
            </a:r>
            <a:r>
              <a:rPr lang="en-ZA" dirty="0" err="1">
                <a:sym typeface="Wingdings" pitchFamily="2" charset="2"/>
              </a:rPr>
              <a:t>woorde</a:t>
            </a:r>
            <a:r>
              <a:rPr lang="en-ZA" dirty="0">
                <a:sym typeface="Wingdings" pitchFamily="2" charset="2"/>
              </a:rPr>
              <a:t>”  makes for a very personal poem.  </a:t>
            </a:r>
          </a:p>
          <a:p>
            <a:r>
              <a:rPr lang="en-ZA" dirty="0">
                <a:sym typeface="Wingdings" pitchFamily="2" charset="2"/>
              </a:rPr>
              <a:t>HIS OWN WORDS ARE IMPORTANT TO HIM.</a:t>
            </a:r>
            <a:endParaRPr lang="en-ZA" dirty="0"/>
          </a:p>
          <a:p>
            <a:r>
              <a:rPr lang="en-ZA" dirty="0"/>
              <a:t>“my” repeats 7 times – shows the personal nature of the poem.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30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188640"/>
            <a:ext cx="4608512" cy="378565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ZA" sz="2000" b="1" dirty="0">
                <a:solidFill>
                  <a:srgbClr val="FFFF00"/>
                </a:solidFill>
              </a:rPr>
              <a:t>my words do not have the power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to stop the bad or wrong from happening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my words can only sing</a:t>
            </a:r>
          </a:p>
          <a:p>
            <a:endParaRPr lang="en-ZA" sz="2000" b="1" dirty="0">
              <a:solidFill>
                <a:srgbClr val="FFFF00"/>
              </a:solidFill>
            </a:endParaRPr>
          </a:p>
          <a:p>
            <a:r>
              <a:rPr lang="en-ZA" sz="2000" b="1" dirty="0">
                <a:solidFill>
                  <a:srgbClr val="FFFF00"/>
                </a:solidFill>
              </a:rPr>
              <a:t>my words are not a covering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that you can take shelter under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my words are weak</a:t>
            </a:r>
          </a:p>
          <a:p>
            <a:endParaRPr lang="en-ZA" sz="2000" b="1" dirty="0">
              <a:solidFill>
                <a:srgbClr val="FFFF00"/>
              </a:solidFill>
            </a:endParaRPr>
          </a:p>
          <a:p>
            <a:r>
              <a:rPr lang="en-ZA" sz="2000" b="1" dirty="0">
                <a:solidFill>
                  <a:srgbClr val="FFFF00"/>
                </a:solidFill>
              </a:rPr>
              <a:t>my words can’t stop us from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getting into trouble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my words are naked/bare</a:t>
            </a:r>
          </a:p>
          <a:p>
            <a:endParaRPr lang="en-ZA" sz="2000" b="1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84851" y="3140968"/>
            <a:ext cx="4343021" cy="34778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ZA" sz="2000" b="1" dirty="0">
                <a:solidFill>
                  <a:srgbClr val="FFFF00"/>
                </a:solidFill>
              </a:rPr>
              <a:t>believe still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my words do not have the impact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of bullets or heavy gunfire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no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my words can purely/merely pray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and plead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and wish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fellow countrymen of life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that we will forget the borders/barriers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and only be people</a:t>
            </a:r>
          </a:p>
          <a:p>
            <a:r>
              <a:rPr lang="en-ZA" sz="2000" b="1" dirty="0">
                <a:solidFill>
                  <a:srgbClr val="FFFF00"/>
                </a:solidFill>
              </a:rPr>
              <a:t>and neighbours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737943"/>
            <a:ext cx="2466975" cy="1847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70" y="4365104"/>
            <a:ext cx="2795487" cy="187951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97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5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038" y="26428"/>
            <a:ext cx="7170672" cy="1143000"/>
          </a:xfrm>
        </p:spPr>
        <p:txBody>
          <a:bodyPr anchor="t">
            <a:noAutofit/>
          </a:bodyPr>
          <a:lstStyle/>
          <a:p>
            <a:pPr algn="r"/>
            <a:r>
              <a:rPr lang="en-ZA" sz="4000" dirty="0" err="1"/>
              <a:t>Strofe</a:t>
            </a:r>
            <a:r>
              <a:rPr lang="en-ZA" sz="4000" dirty="0"/>
              <a:t> 1</a:t>
            </a:r>
          </a:p>
        </p:txBody>
      </p:sp>
      <p:sp>
        <p:nvSpPr>
          <p:cNvPr id="5" name="Cloud 4"/>
          <p:cNvSpPr/>
          <p:nvPr/>
        </p:nvSpPr>
        <p:spPr>
          <a:xfrm>
            <a:off x="4716016" y="3429000"/>
            <a:ext cx="864096" cy="864096"/>
          </a:xfrm>
          <a:prstGeom prst="cloud">
            <a:avLst/>
          </a:prstGeom>
          <a:solidFill>
            <a:srgbClr val="FF66C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06588"/>
            <a:ext cx="6923112" cy="20448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ZA" b="1" dirty="0"/>
              <a:t>my </a:t>
            </a:r>
            <a:r>
              <a:rPr lang="en-ZA" b="1" dirty="0" err="1"/>
              <a:t>w</a:t>
            </a:r>
            <a:r>
              <a:rPr lang="en-ZA" b="1" u="sng" dirty="0" err="1">
                <a:solidFill>
                  <a:srgbClr val="FF0000"/>
                </a:solidFill>
              </a:rPr>
              <a:t>oo</a:t>
            </a:r>
            <a:r>
              <a:rPr lang="en-ZA" b="1" dirty="0" err="1"/>
              <a:t>rde</a:t>
            </a:r>
            <a:r>
              <a:rPr lang="en-ZA" b="1" dirty="0"/>
              <a:t> het </a:t>
            </a:r>
            <a:r>
              <a:rPr lang="en-ZA" b="1" dirty="0" err="1"/>
              <a:t>nie</a:t>
            </a:r>
            <a:r>
              <a:rPr lang="en-ZA" b="1" dirty="0"/>
              <a:t> die </a:t>
            </a:r>
            <a:r>
              <a:rPr lang="en-ZA" b="1" dirty="0" err="1"/>
              <a:t>krag</a:t>
            </a:r>
            <a:endParaRPr lang="en-ZA" b="1" dirty="0"/>
          </a:p>
          <a:p>
            <a:pPr marL="514350" indent="-514350">
              <a:buFont typeface="+mj-lt"/>
              <a:buAutoNum type="arabicPeriod"/>
            </a:pPr>
            <a:r>
              <a:rPr lang="en-ZA" b="1" dirty="0" err="1"/>
              <a:t>om</a:t>
            </a:r>
            <a:r>
              <a:rPr lang="en-ZA" b="1" dirty="0"/>
              <a:t> </a:t>
            </a:r>
            <a:r>
              <a:rPr lang="en-ZA" b="1" dirty="0" err="1"/>
              <a:t>b</a:t>
            </a:r>
            <a:r>
              <a:rPr lang="en-ZA" b="1" u="sng" dirty="0" err="1">
                <a:solidFill>
                  <a:srgbClr val="FF0000"/>
                </a:solidFill>
              </a:rPr>
              <a:t>o</a:t>
            </a:r>
            <a:r>
              <a:rPr lang="en-ZA" b="1" dirty="0" err="1"/>
              <a:t>se</a:t>
            </a:r>
            <a:r>
              <a:rPr lang="en-ZA" b="1" dirty="0"/>
              <a:t> </a:t>
            </a:r>
            <a:r>
              <a:rPr lang="en-ZA" b="1" dirty="0" err="1"/>
              <a:t>magte</a:t>
            </a:r>
            <a:r>
              <a:rPr lang="en-ZA" b="1" dirty="0"/>
              <a:t> tot ‘n </a:t>
            </a:r>
            <a:r>
              <a:rPr lang="en-ZA" b="1" dirty="0" err="1"/>
              <a:t>val</a:t>
            </a:r>
            <a:r>
              <a:rPr lang="en-ZA" b="1" dirty="0"/>
              <a:t> </a:t>
            </a:r>
            <a:r>
              <a:rPr lang="en-ZA" b="1" dirty="0" err="1"/>
              <a:t>te</a:t>
            </a:r>
            <a:r>
              <a:rPr lang="en-ZA" b="1" dirty="0"/>
              <a:t> bring </a:t>
            </a:r>
            <a:r>
              <a:rPr lang="en-ZA" b="1" dirty="0" err="1"/>
              <a:t>nie</a:t>
            </a:r>
            <a:endParaRPr lang="en-ZA" b="1" dirty="0"/>
          </a:p>
          <a:p>
            <a:pPr marL="514350" indent="-514350">
              <a:buFont typeface="+mj-lt"/>
              <a:buAutoNum type="arabicPeriod"/>
            </a:pPr>
            <a:r>
              <a:rPr lang="en-ZA" b="1" dirty="0"/>
              <a:t>my </a:t>
            </a:r>
            <a:r>
              <a:rPr lang="en-ZA" b="1" dirty="0" err="1"/>
              <a:t>w</a:t>
            </a:r>
            <a:r>
              <a:rPr lang="en-ZA" b="1" u="sng" dirty="0" err="1">
                <a:solidFill>
                  <a:srgbClr val="FF0000"/>
                </a:solidFill>
              </a:rPr>
              <a:t>oo</a:t>
            </a:r>
            <a:r>
              <a:rPr lang="en-ZA" b="1" dirty="0" err="1"/>
              <a:t>rde</a:t>
            </a:r>
            <a:r>
              <a:rPr lang="en-ZA" b="1" dirty="0"/>
              <a:t> </a:t>
            </a:r>
            <a:r>
              <a:rPr lang="en-ZA" b="1" dirty="0" err="1"/>
              <a:t>kan</a:t>
            </a:r>
            <a:r>
              <a:rPr lang="en-ZA" b="1" dirty="0"/>
              <a:t> </a:t>
            </a:r>
            <a:r>
              <a:rPr lang="en-ZA" b="1" dirty="0" err="1"/>
              <a:t>bl</a:t>
            </a:r>
            <a:r>
              <a:rPr lang="en-ZA" b="1" u="sng" dirty="0" err="1">
                <a:solidFill>
                  <a:srgbClr val="FF0000"/>
                </a:solidFill>
              </a:rPr>
              <a:t>oo</a:t>
            </a:r>
            <a:r>
              <a:rPr lang="en-ZA" b="1" dirty="0" err="1"/>
              <a:t>t</a:t>
            </a:r>
            <a:r>
              <a:rPr lang="en-ZA" b="1" dirty="0"/>
              <a:t> sing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41664"/>
            <a:ext cx="5184576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woorde</a:t>
            </a:r>
            <a:r>
              <a:rPr lang="en-ZA" sz="2400" dirty="0"/>
              <a:t> het </a:t>
            </a:r>
            <a:r>
              <a:rPr lang="en-ZA" sz="2400" dirty="0" err="1"/>
              <a:t>nie</a:t>
            </a:r>
            <a:r>
              <a:rPr lang="en-ZA" sz="2400" dirty="0"/>
              <a:t> die </a:t>
            </a:r>
            <a:r>
              <a:rPr lang="en-ZA" sz="2400" dirty="0" err="1"/>
              <a:t>krag</a:t>
            </a:r>
            <a:r>
              <a:rPr lang="en-ZA" sz="2400" dirty="0"/>
              <a:t> </a:t>
            </a:r>
            <a:r>
              <a:rPr lang="en-ZA" sz="2400" dirty="0" err="1"/>
              <a:t>om</a:t>
            </a:r>
            <a:r>
              <a:rPr lang="en-ZA" sz="2400" dirty="0"/>
              <a:t> die </a:t>
            </a:r>
            <a:r>
              <a:rPr lang="en-ZA" sz="2400" dirty="0" err="1"/>
              <a:t>slegte</a:t>
            </a:r>
            <a:r>
              <a:rPr lang="en-ZA" sz="2400" dirty="0"/>
              <a:t> en die </a:t>
            </a:r>
            <a:r>
              <a:rPr lang="en-ZA" sz="2400" dirty="0" err="1"/>
              <a:t>verkeerde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stop </a:t>
            </a:r>
            <a:r>
              <a:rPr lang="en-ZA" sz="2400" dirty="0" err="1"/>
              <a:t>nie</a:t>
            </a:r>
            <a:r>
              <a:rPr lang="en-ZA" sz="2400" dirty="0"/>
              <a:t>. 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woorde</a:t>
            </a:r>
            <a:r>
              <a:rPr lang="en-ZA" sz="2400" dirty="0"/>
              <a:t> </a:t>
            </a:r>
            <a:r>
              <a:rPr lang="en-ZA" sz="2400" dirty="0" err="1"/>
              <a:t>kan</a:t>
            </a:r>
            <a:r>
              <a:rPr lang="en-ZA" sz="2400" dirty="0"/>
              <a:t> net sing.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924944"/>
            <a:ext cx="30099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61" y="3548063"/>
            <a:ext cx="37433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115956"/>
            <a:ext cx="211455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ounded Rectangle 27"/>
          <p:cNvSpPr/>
          <p:nvPr/>
        </p:nvSpPr>
        <p:spPr>
          <a:xfrm>
            <a:off x="1706409" y="5013176"/>
            <a:ext cx="3240360" cy="136815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400" b="1" dirty="0"/>
              <a:t>OO-</a:t>
            </a:r>
            <a:r>
              <a:rPr lang="en-ZA" sz="2400" b="1" dirty="0" err="1"/>
              <a:t>Alliterasie</a:t>
            </a:r>
            <a:r>
              <a:rPr lang="en-ZA" sz="2400" dirty="0"/>
              <a:t>: Mimic the sound of singing. Sing-song effect. </a:t>
            </a:r>
          </a:p>
        </p:txBody>
      </p:sp>
      <p:cxnSp>
        <p:nvCxnSpPr>
          <p:cNvPr id="29" name="Straight Arrow Connector 28"/>
          <p:cNvCxnSpPr>
            <a:stCxn id="28" idx="0"/>
          </p:cNvCxnSpPr>
          <p:nvPr/>
        </p:nvCxnSpPr>
        <p:spPr>
          <a:xfrm flipV="1">
            <a:off x="3326589" y="4149080"/>
            <a:ext cx="957379" cy="86409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0"/>
          </p:cNvCxnSpPr>
          <p:nvPr/>
        </p:nvCxnSpPr>
        <p:spPr>
          <a:xfrm flipH="1" flipV="1">
            <a:off x="2339752" y="2924944"/>
            <a:ext cx="986837" cy="208823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8" idx="0"/>
          </p:cNvCxnSpPr>
          <p:nvPr/>
        </p:nvCxnSpPr>
        <p:spPr>
          <a:xfrm flipH="1" flipV="1">
            <a:off x="2195736" y="3429000"/>
            <a:ext cx="1130853" cy="158417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0"/>
          </p:cNvCxnSpPr>
          <p:nvPr/>
        </p:nvCxnSpPr>
        <p:spPr>
          <a:xfrm flipH="1" flipV="1">
            <a:off x="2339752" y="4149080"/>
            <a:ext cx="986837" cy="86409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41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70672" cy="1143000"/>
          </a:xfrm>
        </p:spPr>
        <p:txBody>
          <a:bodyPr anchor="t">
            <a:noAutofit/>
          </a:bodyPr>
          <a:lstStyle/>
          <a:p>
            <a:pPr algn="r"/>
            <a:r>
              <a:rPr lang="en-ZA" sz="4000" dirty="0" err="1"/>
              <a:t>Strofe</a:t>
            </a:r>
            <a:r>
              <a:rPr lang="en-ZA" sz="4000" dirty="0"/>
              <a:t> 2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872" y="0"/>
            <a:ext cx="152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512" y="147015"/>
            <a:ext cx="5256584" cy="12003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woorde</a:t>
            </a:r>
            <a:r>
              <a:rPr lang="en-ZA" sz="2400" dirty="0"/>
              <a:t> is </a:t>
            </a:r>
            <a:r>
              <a:rPr lang="en-ZA" sz="2400" dirty="0" err="1"/>
              <a:t>nie</a:t>
            </a:r>
            <a:r>
              <a:rPr lang="en-ZA" sz="2400" dirty="0"/>
              <a:t> ‘n </a:t>
            </a:r>
            <a:r>
              <a:rPr lang="en-ZA" sz="2400" dirty="0" err="1"/>
              <a:t>dak</a:t>
            </a:r>
            <a:r>
              <a:rPr lang="en-ZA" sz="2400" dirty="0"/>
              <a:t> </a:t>
            </a:r>
            <a:r>
              <a:rPr lang="en-ZA" sz="2400" dirty="0" err="1"/>
              <a:t>waaronder</a:t>
            </a:r>
            <a:r>
              <a:rPr lang="en-ZA" sz="2400" dirty="0"/>
              <a:t> </a:t>
            </a:r>
            <a:r>
              <a:rPr lang="en-ZA" sz="2400" dirty="0" err="1"/>
              <a:t>jy</a:t>
            </a:r>
            <a:r>
              <a:rPr lang="en-ZA" sz="2400" dirty="0"/>
              <a:t> </a:t>
            </a:r>
            <a:r>
              <a:rPr lang="en-ZA" sz="2400" dirty="0" err="1"/>
              <a:t>kan</a:t>
            </a:r>
            <a:r>
              <a:rPr lang="en-ZA" sz="2400" dirty="0"/>
              <a:t> </a:t>
            </a:r>
            <a:r>
              <a:rPr lang="en-ZA" sz="2400" dirty="0" err="1"/>
              <a:t>wegkruip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, want </a:t>
            </a:r>
            <a:r>
              <a:rPr lang="en-ZA" sz="2400" dirty="0" err="1"/>
              <a:t>daarvoor</a:t>
            </a:r>
            <a:r>
              <a:rPr lang="en-ZA" sz="2400" dirty="0"/>
              <a:t> is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sterk</a:t>
            </a:r>
            <a:r>
              <a:rPr lang="en-ZA" sz="2400" dirty="0"/>
              <a:t> </a:t>
            </a:r>
            <a:r>
              <a:rPr lang="en-ZA" sz="2400" dirty="0" err="1"/>
              <a:t>genoeg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187624" y="2420888"/>
            <a:ext cx="4248472" cy="100811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TextBox 5"/>
          <p:cNvSpPr txBox="1"/>
          <p:nvPr/>
        </p:nvSpPr>
        <p:spPr>
          <a:xfrm>
            <a:off x="2411760" y="1846100"/>
            <a:ext cx="1800200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3200" b="1" dirty="0" err="1"/>
              <a:t>Metafoor</a:t>
            </a:r>
            <a:endParaRPr lang="en-ZA" sz="3200" b="1" dirty="0"/>
          </a:p>
        </p:txBody>
      </p:sp>
      <p:sp>
        <p:nvSpPr>
          <p:cNvPr id="8" name="Cloud 7"/>
          <p:cNvSpPr/>
          <p:nvPr/>
        </p:nvSpPr>
        <p:spPr>
          <a:xfrm>
            <a:off x="3635896" y="3429000"/>
            <a:ext cx="1008112" cy="864096"/>
          </a:xfrm>
          <a:prstGeom prst="cloud">
            <a:avLst/>
          </a:prstGeom>
          <a:solidFill>
            <a:srgbClr val="FF66C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370584"/>
            <a:ext cx="5698976" cy="211683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is </a:t>
            </a:r>
            <a:r>
              <a:rPr lang="en-ZA" b="1" dirty="0" err="1"/>
              <a:t>nie</a:t>
            </a:r>
            <a:r>
              <a:rPr lang="en-ZA" b="1" dirty="0"/>
              <a:t> ‘n </a:t>
            </a:r>
            <a:r>
              <a:rPr lang="en-ZA" b="1" dirty="0" err="1"/>
              <a:t>dak</a:t>
            </a:r>
            <a:endParaRPr lang="en-ZA" b="1" dirty="0"/>
          </a:p>
          <a:p>
            <a:pPr marL="514350" indent="-514350">
              <a:buFont typeface="+mj-lt"/>
              <a:buAutoNum type="arabicPeriod" startAt="4"/>
            </a:pPr>
            <a:r>
              <a:rPr lang="en-ZA" b="1" dirty="0" err="1"/>
              <a:t>om</a:t>
            </a:r>
            <a:r>
              <a:rPr lang="en-ZA" b="1" dirty="0"/>
              <a:t> </a:t>
            </a:r>
            <a:r>
              <a:rPr lang="en-ZA" b="1" dirty="0" err="1"/>
              <a:t>onder</a:t>
            </a:r>
            <a:r>
              <a:rPr lang="en-ZA" b="1" dirty="0"/>
              <a:t> </a:t>
            </a:r>
            <a:r>
              <a:rPr lang="en-ZA" b="1" dirty="0" err="1"/>
              <a:t>te</a:t>
            </a:r>
            <a:r>
              <a:rPr lang="en-ZA" b="1" dirty="0"/>
              <a:t> </a:t>
            </a:r>
            <a:r>
              <a:rPr lang="en-ZA" b="1" dirty="0" err="1"/>
              <a:t>skuil</a:t>
            </a:r>
            <a:r>
              <a:rPr lang="en-ZA" b="1" dirty="0"/>
              <a:t> </a:t>
            </a:r>
            <a:r>
              <a:rPr lang="en-ZA" b="1" dirty="0" err="1"/>
              <a:t>nie</a:t>
            </a:r>
            <a:endParaRPr lang="en-ZA" b="1" dirty="0"/>
          </a:p>
          <a:p>
            <a:pPr marL="514350" indent="-514350">
              <a:buFont typeface="+mj-lt"/>
              <a:buAutoNum type="arabicPeriod" startAt="4"/>
            </a:pPr>
            <a:r>
              <a:rPr lang="en-ZA" b="1" dirty="0"/>
              <a:t>my </a:t>
            </a:r>
            <a:r>
              <a:rPr lang="en-ZA" b="1" dirty="0" err="1"/>
              <a:t>woorde</a:t>
            </a:r>
            <a:r>
              <a:rPr lang="en-ZA" b="1" dirty="0"/>
              <a:t> is </a:t>
            </a:r>
            <a:r>
              <a:rPr lang="en-ZA" b="1" dirty="0" err="1"/>
              <a:t>swak</a:t>
            </a:r>
            <a:endParaRPr lang="en-ZA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547" y="2924944"/>
            <a:ext cx="257175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251" y="3429000"/>
            <a:ext cx="28479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547" y="4092360"/>
            <a:ext cx="177165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997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854</Words>
  <Application>Microsoft Office PowerPoint</Application>
  <PresentationFormat>On-screen Show (4:3)</PresentationFormat>
  <Paragraphs>133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Woorde</vt:lpstr>
      <vt:lpstr>Context of poem</vt:lpstr>
      <vt:lpstr>Titel: Woorde</vt:lpstr>
      <vt:lpstr>Wat sien ek wanneer ek na die gedig kyk?</vt:lpstr>
      <vt:lpstr>PowerPoint Presentation</vt:lpstr>
      <vt:lpstr>Wat sien ek wanneer ek na die gedig kyk?</vt:lpstr>
      <vt:lpstr>PowerPoint Presentation</vt:lpstr>
      <vt:lpstr>Strofe 1</vt:lpstr>
      <vt:lpstr>Strofe 2</vt:lpstr>
      <vt:lpstr>Metafoor “my woorde is nie ‘n dak/ om onder te skuil nie”</vt:lpstr>
      <vt:lpstr>Strofe 3</vt:lpstr>
      <vt:lpstr>Figuurlike beeld “my woorde is kaal”</vt:lpstr>
      <vt:lpstr>“sing”  “swak”  “kaal”</vt:lpstr>
      <vt:lpstr>Strofe 4</vt:lpstr>
      <vt:lpstr>Polisindeton:  repetition of conjunctions in close succession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Marelize</dc:creator>
  <cp:lastModifiedBy>Marelize Swanepoel</cp:lastModifiedBy>
  <cp:revision>32</cp:revision>
  <dcterms:created xsi:type="dcterms:W3CDTF">2010-12-28T17:08:56Z</dcterms:created>
  <dcterms:modified xsi:type="dcterms:W3CDTF">2019-05-25T12:04:01Z</dcterms:modified>
</cp:coreProperties>
</file>